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5"/>
  </p:notesMasterIdLst>
  <p:handoutMasterIdLst>
    <p:handoutMasterId r:id="rId26"/>
  </p:handoutMasterIdLst>
  <p:sldIdLst>
    <p:sldId id="269" r:id="rId4"/>
    <p:sldId id="268" r:id="rId5"/>
    <p:sldId id="312" r:id="rId6"/>
    <p:sldId id="314" r:id="rId7"/>
    <p:sldId id="313" r:id="rId8"/>
    <p:sldId id="315" r:id="rId9"/>
    <p:sldId id="316" r:id="rId10"/>
    <p:sldId id="319"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1C232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00" autoAdjust="0"/>
    <p:restoredTop sz="71579" autoAdjust="0"/>
  </p:normalViewPr>
  <p:slideViewPr>
    <p:cSldViewPr snapToGrid="0">
      <p:cViewPr>
        <p:scale>
          <a:sx n="100" d="100"/>
          <a:sy n="100" d="100"/>
        </p:scale>
        <p:origin x="234" y="-144"/>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2021-01-03</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A19960-4BE0-4DE6-9D32-E80AD9065C0C}" type="datetimeFigureOut">
              <a:rPr lang="en-IN" smtClean="0"/>
              <a:t>03-01-2021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9B880-85A0-4550-89F8-AF9EE5474348}" type="slidenum">
              <a:rPr lang="en-IN" smtClean="0"/>
              <a:t>‹#›</a:t>
            </a:fld>
            <a:endParaRPr lang="en-IN" dirty="0"/>
          </a:p>
        </p:txBody>
      </p:sp>
    </p:spTree>
    <p:extLst>
      <p:ext uri="{BB962C8B-B14F-4D97-AF65-F5344CB8AC3E}">
        <p14:creationId xmlns:p14="http://schemas.microsoft.com/office/powerpoint/2010/main" val="3454648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000000"/>
                </a:solidFill>
                <a:effectLst/>
                <a:latin typeface="Helvetica Neue"/>
              </a:rPr>
              <a:t>Observation</a:t>
            </a:r>
          </a:p>
          <a:p>
            <a:pPr algn="l">
              <a:buFontTx/>
              <a:buNone/>
            </a:pPr>
            <a:endParaRPr lang="en-US" b="0" i="0" dirty="0">
              <a:solidFill>
                <a:srgbClr val="000000"/>
              </a:solidFill>
              <a:effectLst/>
              <a:latin typeface="Helvetica Neue"/>
            </a:endParaRPr>
          </a:p>
          <a:p>
            <a:pPr marL="171450" indent="-171450" algn="l">
              <a:lnSpc>
                <a:spcPct val="200000"/>
              </a:lnSpc>
              <a:buFont typeface="Wingdings" panose="05000000000000000000" pitchFamily="2" charset="2"/>
              <a:buChar char="Ø"/>
            </a:pPr>
            <a:r>
              <a:rPr lang="en-US" b="0" i="0" dirty="0">
                <a:solidFill>
                  <a:srgbClr val="000000"/>
                </a:solidFill>
                <a:effectLst/>
                <a:latin typeface="Helvetica Neue"/>
              </a:rPr>
              <a:t>The above graphical representation highlights various aspects of the data.</a:t>
            </a:r>
          </a:p>
          <a:p>
            <a:pPr marL="171450" indent="-171450" algn="l">
              <a:lnSpc>
                <a:spcPct val="200000"/>
              </a:lnSpc>
              <a:buFont typeface="Wingdings" panose="05000000000000000000" pitchFamily="2" charset="2"/>
              <a:buChar char="Ø"/>
            </a:pPr>
            <a:endParaRPr lang="en-US" b="0" i="0" dirty="0">
              <a:solidFill>
                <a:srgbClr val="000000"/>
              </a:solidFill>
              <a:effectLst/>
              <a:latin typeface="Helvetica Neue"/>
            </a:endParaRPr>
          </a:p>
          <a:p>
            <a:pPr marL="171450" indent="-171450" algn="l">
              <a:lnSpc>
                <a:spcPct val="200000"/>
              </a:lnSpc>
              <a:buFont typeface="Wingdings" panose="05000000000000000000" pitchFamily="2" charset="2"/>
              <a:buChar char="Ø"/>
            </a:pPr>
            <a:r>
              <a:rPr lang="en-US" b="0" i="0" dirty="0">
                <a:solidFill>
                  <a:srgbClr val="000000"/>
                </a:solidFill>
                <a:effectLst/>
                <a:latin typeface="Helvetica Neue"/>
              </a:rPr>
              <a:t>We have derived above graph with various parameters  like sales v/s year, sales v/s the make(body) and the sale v/s year post 2010.</a:t>
            </a:r>
          </a:p>
          <a:p>
            <a:pPr marL="171450" indent="-171450" algn="l">
              <a:lnSpc>
                <a:spcPct val="200000"/>
              </a:lnSpc>
              <a:buFont typeface="Wingdings" panose="05000000000000000000" pitchFamily="2" charset="2"/>
              <a:buChar char="Ø"/>
            </a:pPr>
            <a:endParaRPr lang="en-US" b="0" i="0" dirty="0">
              <a:solidFill>
                <a:srgbClr val="000000"/>
              </a:solidFill>
              <a:effectLst/>
              <a:latin typeface="Helvetica Neue"/>
            </a:endParaRPr>
          </a:p>
          <a:p>
            <a:pPr marL="171450" indent="-171450" algn="l">
              <a:lnSpc>
                <a:spcPct val="200000"/>
              </a:lnSpc>
              <a:buFont typeface="Wingdings" panose="05000000000000000000" pitchFamily="2" charset="2"/>
              <a:buChar char="Ø"/>
            </a:pPr>
            <a:r>
              <a:rPr lang="en-US" b="0" i="0" dirty="0">
                <a:solidFill>
                  <a:srgbClr val="000000"/>
                </a:solidFill>
                <a:effectLst/>
                <a:latin typeface="Helvetica Neue"/>
              </a:rPr>
              <a:t>Overall Volkswagen used car are reported high sales and occupies 1st place, but the sales are performing very low in the recent past.</a:t>
            </a:r>
          </a:p>
          <a:p>
            <a:pPr marL="171450" indent="-171450" algn="l">
              <a:lnSpc>
                <a:spcPct val="200000"/>
              </a:lnSpc>
              <a:buFont typeface="Wingdings" panose="05000000000000000000" pitchFamily="2" charset="2"/>
              <a:buChar char="Ø"/>
            </a:pPr>
            <a:endParaRPr lang="en-US" b="0" i="0" dirty="0">
              <a:solidFill>
                <a:srgbClr val="000000"/>
              </a:solidFill>
              <a:effectLst/>
              <a:latin typeface="Helvetica Neue"/>
            </a:endParaRPr>
          </a:p>
          <a:p>
            <a:pPr marL="171450" indent="-171450" algn="l">
              <a:lnSpc>
                <a:spcPct val="200000"/>
              </a:lnSpc>
              <a:buFont typeface="Wingdings" panose="05000000000000000000" pitchFamily="2" charset="2"/>
              <a:buChar char="Ø"/>
            </a:pPr>
            <a:r>
              <a:rPr lang="en-US" b="0" i="0" dirty="0">
                <a:solidFill>
                  <a:srgbClr val="000000"/>
                </a:solidFill>
                <a:effectLst/>
                <a:latin typeface="Helvetica Neue"/>
              </a:rPr>
              <a:t>Mercedes-Benz significantly performing best sales and followed by BMW. These brands sales are sky rocketed and proven the customer trust.</a:t>
            </a:r>
          </a:p>
          <a:p>
            <a:pPr marL="171450" indent="-171450" algn="l">
              <a:lnSpc>
                <a:spcPct val="200000"/>
              </a:lnSpc>
              <a:buFont typeface="Wingdings" panose="05000000000000000000" pitchFamily="2" charset="2"/>
              <a:buChar char="Ø"/>
            </a:pPr>
            <a:endParaRPr lang="en-US" b="0" i="0" dirty="0">
              <a:solidFill>
                <a:srgbClr val="000000"/>
              </a:solidFill>
              <a:effectLst/>
              <a:latin typeface="Helvetica Neue"/>
            </a:endParaRPr>
          </a:p>
          <a:p>
            <a:pPr marL="171450" indent="-171450" algn="l">
              <a:lnSpc>
                <a:spcPct val="200000"/>
              </a:lnSpc>
              <a:buFont typeface="Wingdings" panose="05000000000000000000" pitchFamily="2" charset="2"/>
              <a:buChar char="Ø"/>
            </a:pPr>
            <a:r>
              <a:rPr lang="en-US" b="0" i="0" dirty="0">
                <a:solidFill>
                  <a:srgbClr val="000000"/>
                </a:solidFill>
                <a:effectLst/>
                <a:latin typeface="Helvetica Neue"/>
              </a:rPr>
              <a:t>Toyota cars are consistent in sales and keeping their position.</a:t>
            </a:r>
          </a:p>
          <a:p>
            <a:pPr marL="171450" indent="-171450" algn="l">
              <a:lnSpc>
                <a:spcPct val="200000"/>
              </a:lnSpc>
              <a:buFont typeface="Wingdings" panose="05000000000000000000" pitchFamily="2" charset="2"/>
              <a:buChar char="Ø"/>
            </a:pPr>
            <a:endParaRPr lang="en-US" b="0" i="0" dirty="0">
              <a:solidFill>
                <a:srgbClr val="000000"/>
              </a:solidFill>
              <a:effectLst/>
              <a:latin typeface="Helvetica Neue"/>
            </a:endParaRPr>
          </a:p>
          <a:p>
            <a:pPr marL="171450" indent="-171450" algn="l">
              <a:lnSpc>
                <a:spcPct val="200000"/>
              </a:lnSpc>
              <a:buFont typeface="Wingdings" panose="05000000000000000000" pitchFamily="2" charset="2"/>
              <a:buChar char="Ø"/>
            </a:pPr>
            <a:r>
              <a:rPr lang="en-US" b="0" i="0" dirty="0">
                <a:solidFill>
                  <a:srgbClr val="000000"/>
                </a:solidFill>
                <a:effectLst/>
                <a:latin typeface="Helvetica Neue"/>
              </a:rPr>
              <a:t>On flip side, Volkswagen and Vaz car sales are under performing in recently.</a:t>
            </a: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8</a:t>
            </a:fld>
            <a:endParaRPr lang="en-IN" dirty="0"/>
          </a:p>
        </p:txBody>
      </p:sp>
    </p:spTree>
    <p:extLst>
      <p:ext uri="{BB962C8B-B14F-4D97-AF65-F5344CB8AC3E}">
        <p14:creationId xmlns:p14="http://schemas.microsoft.com/office/powerpoint/2010/main" val="382355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000000"/>
                </a:solidFill>
                <a:effectLst/>
                <a:latin typeface="Helvetica Neue"/>
              </a:rPr>
              <a:t>Observation</a:t>
            </a:r>
          </a:p>
          <a:p>
            <a:pPr algn="l">
              <a:buFontTx/>
              <a:buNone/>
            </a:pPr>
            <a:endParaRPr lang="en-US" b="0" i="0" dirty="0">
              <a:solidFill>
                <a:srgbClr val="000000"/>
              </a:solidFill>
              <a:effectLst/>
              <a:latin typeface="Helvetica Neue"/>
            </a:endParaRP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0" indent="0" algn="l">
              <a:buFont typeface="Wingdings" panose="05000000000000000000" pitchFamily="2" charset="2"/>
              <a:buNone/>
            </a:pP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17</a:t>
            </a:fld>
            <a:endParaRPr lang="en-IN"/>
          </a:p>
        </p:txBody>
      </p:sp>
    </p:spTree>
    <p:extLst>
      <p:ext uri="{BB962C8B-B14F-4D97-AF65-F5344CB8AC3E}">
        <p14:creationId xmlns:p14="http://schemas.microsoft.com/office/powerpoint/2010/main" val="1404479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Wingdings" panose="05000000000000000000" pitchFamily="2" charset="2"/>
              <a:buNone/>
            </a:pP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18</a:t>
            </a:fld>
            <a:endParaRPr lang="en-IN"/>
          </a:p>
        </p:txBody>
      </p:sp>
    </p:spTree>
    <p:extLst>
      <p:ext uri="{BB962C8B-B14F-4D97-AF65-F5344CB8AC3E}">
        <p14:creationId xmlns:p14="http://schemas.microsoft.com/office/powerpoint/2010/main" val="1288840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Wingdings" panose="05000000000000000000" pitchFamily="2" charset="2"/>
              <a:buNone/>
            </a:pP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19</a:t>
            </a:fld>
            <a:endParaRPr lang="en-IN" dirty="0"/>
          </a:p>
        </p:txBody>
      </p:sp>
    </p:spTree>
    <p:extLst>
      <p:ext uri="{BB962C8B-B14F-4D97-AF65-F5344CB8AC3E}">
        <p14:creationId xmlns:p14="http://schemas.microsoft.com/office/powerpoint/2010/main" val="3822622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Wingdings" panose="05000000000000000000" pitchFamily="2" charset="2"/>
              <a:buNone/>
            </a:pP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20</a:t>
            </a:fld>
            <a:endParaRPr lang="en-IN" dirty="0"/>
          </a:p>
        </p:txBody>
      </p:sp>
    </p:spTree>
    <p:extLst>
      <p:ext uri="{BB962C8B-B14F-4D97-AF65-F5344CB8AC3E}">
        <p14:creationId xmlns:p14="http://schemas.microsoft.com/office/powerpoint/2010/main" val="3837805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Wingdings" panose="05000000000000000000" pitchFamily="2" charset="2"/>
              <a:buNone/>
            </a:pP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21</a:t>
            </a:fld>
            <a:endParaRPr lang="en-IN" dirty="0"/>
          </a:p>
        </p:txBody>
      </p:sp>
    </p:spTree>
    <p:extLst>
      <p:ext uri="{BB962C8B-B14F-4D97-AF65-F5344CB8AC3E}">
        <p14:creationId xmlns:p14="http://schemas.microsoft.com/office/powerpoint/2010/main" val="2878038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000000"/>
                </a:solidFill>
                <a:effectLst/>
                <a:latin typeface="Helvetica Neue"/>
              </a:rPr>
              <a:t>Observation</a:t>
            </a:r>
          </a:p>
          <a:p>
            <a:pPr algn="l">
              <a:buFontTx/>
              <a:buNone/>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Catplot provides access to several axes-level functions that show the relationship between a numerical and one or more categorical variables using one of several visual representations.</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catplot is a wrapper for graph hbar (default) or graph bar or graph dot</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dirty="0"/>
              <a:t>Though the sales data may be high the particular year but it might not be the case with rank </a:t>
            </a: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9</a:t>
            </a:fld>
            <a:endParaRPr lang="en-IN" dirty="0"/>
          </a:p>
        </p:txBody>
      </p:sp>
    </p:spTree>
    <p:extLst>
      <p:ext uri="{BB962C8B-B14F-4D97-AF65-F5344CB8AC3E}">
        <p14:creationId xmlns:p14="http://schemas.microsoft.com/office/powerpoint/2010/main" val="3263593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000000"/>
                </a:solidFill>
                <a:effectLst/>
                <a:latin typeface="Helvetica Neue"/>
              </a:rPr>
              <a:t>Observation</a:t>
            </a:r>
          </a:p>
          <a:p>
            <a:pPr algn="l">
              <a:buFontTx/>
              <a:buNone/>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The heatmap is a way of representing the data in a 2-dimensional form.</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The data values are represented as colors in the graph.</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The goal of the heatmap is to provide a colored visual summary of information.</a:t>
            </a:r>
          </a:p>
          <a:p>
            <a:pPr marL="0" indent="0" algn="l">
              <a:buFont typeface="Wingdings" panose="05000000000000000000" pitchFamily="2" charset="2"/>
              <a:buNone/>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The above analysis is one of the methods used to decide which features affect the target variable the most, and in turn, get used in predicting this target variable.</a:t>
            </a: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10</a:t>
            </a:fld>
            <a:endParaRPr lang="en-IN" dirty="0"/>
          </a:p>
        </p:txBody>
      </p:sp>
    </p:spTree>
    <p:extLst>
      <p:ext uri="{BB962C8B-B14F-4D97-AF65-F5344CB8AC3E}">
        <p14:creationId xmlns:p14="http://schemas.microsoft.com/office/powerpoint/2010/main" val="21486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000000"/>
                </a:solidFill>
                <a:effectLst/>
                <a:latin typeface="Helvetica Neue"/>
              </a:rPr>
              <a:t>Observation</a:t>
            </a:r>
          </a:p>
          <a:p>
            <a:pPr algn="l">
              <a:buFontTx/>
              <a:buNone/>
            </a:pPr>
            <a:endParaRPr lang="en-US" b="0" i="0" dirty="0">
              <a:solidFill>
                <a:srgbClr val="000000"/>
              </a:solidFill>
              <a:effectLst/>
              <a:latin typeface="Helvetica Neue"/>
            </a:endParaRPr>
          </a:p>
          <a:p>
            <a:pPr algn="l"/>
            <a:r>
              <a:rPr lang="en-US" b="1" i="0" dirty="0">
                <a:solidFill>
                  <a:srgbClr val="000000"/>
                </a:solidFill>
                <a:effectLst/>
                <a:latin typeface="Helvetica Neue"/>
              </a:rPr>
              <a:t>Top 10 premium car's sales reported as follows.</a:t>
            </a:r>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Bentley</a:t>
            </a:r>
          </a:p>
          <a:p>
            <a:pPr marL="742950" lvl="1" indent="-285750" algn="l">
              <a:buFont typeface="Arial" panose="020B0604020202020204" pitchFamily="34" charset="0"/>
              <a:buChar char="•"/>
            </a:pPr>
            <a:r>
              <a:rPr lang="en-US" b="0" i="0" dirty="0">
                <a:solidFill>
                  <a:srgbClr val="000000"/>
                </a:solidFill>
                <a:effectLst/>
                <a:latin typeface="Helvetica Neue"/>
              </a:rPr>
              <a:t>Mulsanne</a:t>
            </a:r>
          </a:p>
          <a:p>
            <a:pPr marL="742950" lvl="1" indent="-285750" algn="l">
              <a:buFont typeface="Arial" panose="020B0604020202020204" pitchFamily="34" charset="0"/>
              <a:buChar char="•"/>
            </a:pPr>
            <a:r>
              <a:rPr lang="en-US" b="0" i="0" dirty="0">
                <a:solidFill>
                  <a:srgbClr val="000000"/>
                </a:solidFill>
                <a:effectLst/>
                <a:latin typeface="Helvetica Neue"/>
              </a:rPr>
              <a:t>Bentayga</a:t>
            </a:r>
          </a:p>
          <a:p>
            <a:pPr marL="742950" lvl="1" indent="-285750" algn="l">
              <a:buFont typeface="Arial" panose="020B0604020202020204" pitchFamily="34" charset="0"/>
              <a:buChar char="•"/>
            </a:pPr>
            <a:r>
              <a:rPr lang="en-US" b="0" i="0" dirty="0">
                <a:solidFill>
                  <a:srgbClr val="000000"/>
                </a:solidFill>
                <a:effectLst/>
                <a:latin typeface="Helvetica Neue"/>
              </a:rPr>
              <a:t>Flying Spur</a:t>
            </a:r>
          </a:p>
          <a:p>
            <a:pPr algn="l">
              <a:buFont typeface="Arial" panose="020B0604020202020204" pitchFamily="34" charset="0"/>
              <a:buChar char="•"/>
            </a:pPr>
            <a:r>
              <a:rPr lang="en-US" b="0" i="0" dirty="0">
                <a:solidFill>
                  <a:srgbClr val="000000"/>
                </a:solidFill>
                <a:effectLst/>
                <a:latin typeface="Helvetica Neue"/>
              </a:rPr>
              <a:t>Land Rover</a:t>
            </a:r>
          </a:p>
          <a:p>
            <a:pPr marL="742950" lvl="1" indent="-285750" algn="l">
              <a:buFont typeface="Arial" panose="020B0604020202020204" pitchFamily="34" charset="0"/>
              <a:buChar char="•"/>
            </a:pPr>
            <a:r>
              <a:rPr lang="en-US" b="0" i="0" dirty="0">
                <a:solidFill>
                  <a:srgbClr val="000000"/>
                </a:solidFill>
                <a:effectLst/>
                <a:latin typeface="Helvetica Neue"/>
              </a:rPr>
              <a:t>Range Rover</a:t>
            </a:r>
          </a:p>
          <a:p>
            <a:pPr algn="l"/>
            <a:r>
              <a:rPr lang="en-US" b="1" i="0" dirty="0">
                <a:solidFill>
                  <a:srgbClr val="000000"/>
                </a:solidFill>
                <a:effectLst/>
                <a:latin typeface="Helvetica Neue"/>
              </a:rPr>
              <a:t>Sales of these cars gives interesting result.</a:t>
            </a:r>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Though </a:t>
            </a:r>
            <a:r>
              <a:rPr lang="en-US" b="1" i="0" dirty="0">
                <a:solidFill>
                  <a:srgbClr val="000000"/>
                </a:solidFill>
                <a:effectLst/>
                <a:latin typeface="Helvetica Neue"/>
              </a:rPr>
              <a:t>Mercedes-Benz</a:t>
            </a:r>
            <a:r>
              <a:rPr lang="en-US" b="0" i="0" dirty="0">
                <a:solidFill>
                  <a:srgbClr val="000000"/>
                </a:solidFill>
                <a:effectLst/>
                <a:latin typeface="Helvetica Neue"/>
              </a:rPr>
              <a:t> and </a:t>
            </a:r>
            <a:r>
              <a:rPr lang="en-US" b="1" i="0" dirty="0">
                <a:solidFill>
                  <a:srgbClr val="000000"/>
                </a:solidFill>
                <a:effectLst/>
                <a:latin typeface="Helvetica Neue"/>
              </a:rPr>
              <a:t>Land Rover</a:t>
            </a:r>
            <a:r>
              <a:rPr lang="en-US" b="0" i="0" dirty="0">
                <a:solidFill>
                  <a:srgbClr val="000000"/>
                </a:solidFill>
                <a:effectLst/>
                <a:latin typeface="Helvetica Neue"/>
              </a:rPr>
              <a:t> are proven strength in sales under Premium sector, nevertheless </a:t>
            </a:r>
            <a:r>
              <a:rPr lang="en-US" b="1" i="0" dirty="0">
                <a:solidFill>
                  <a:srgbClr val="000000"/>
                </a:solidFill>
                <a:effectLst/>
                <a:latin typeface="Helvetica Neue"/>
              </a:rPr>
              <a:t>Bentley</a:t>
            </a:r>
            <a:r>
              <a:rPr lang="en-US" b="0" i="0" dirty="0">
                <a:solidFill>
                  <a:srgbClr val="000000"/>
                </a:solidFill>
                <a:effectLst/>
                <a:latin typeface="Helvetica Neue"/>
              </a:rPr>
              <a:t> dominating recently in this segment.</a:t>
            </a:r>
          </a:p>
          <a:p>
            <a:pPr algn="l">
              <a:buFont typeface="Arial" panose="020B0604020202020204" pitchFamily="34" charset="0"/>
              <a:buChar char="•"/>
            </a:pPr>
            <a:r>
              <a:rPr lang="en-US" b="0" i="0" dirty="0">
                <a:solidFill>
                  <a:srgbClr val="000000"/>
                </a:solidFill>
                <a:effectLst/>
                <a:latin typeface="Helvetica Neue"/>
              </a:rPr>
              <a:t>Following cars are reported premium car sales in recent years:</a:t>
            </a:r>
          </a:p>
          <a:p>
            <a:pPr marL="742950" lvl="1" indent="-285750">
              <a:lnSpc>
                <a:spcPct val="107000"/>
              </a:lnSpc>
              <a:spcAft>
                <a:spcPts val="8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Mercedes-Ben</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z</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v"/>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Ferrari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v"/>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Land Rover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v"/>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Cadillac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v"/>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BMW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v"/>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Toyota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v"/>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Rolls-Royce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v"/>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Lamborghini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v"/>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Aston Martin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v"/>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Lexus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Helvetica Neue"/>
              </a:rPr>
              <a:t>But latest reported high priced cars sold as below.</a:t>
            </a:r>
          </a:p>
          <a:p>
            <a:pPr marL="742950" lvl="1" indent="-285750" algn="l">
              <a:buFont typeface="Arial" panose="020B0604020202020204" pitchFamily="34" charset="0"/>
              <a:buChar char="•"/>
            </a:pPr>
            <a:r>
              <a:rPr lang="en-US" b="0" i="0" dirty="0">
                <a:solidFill>
                  <a:srgbClr val="000000"/>
                </a:solidFill>
                <a:effectLst/>
                <a:latin typeface="Helvetica Neue"/>
              </a:rPr>
              <a:t>Lamborghini - 2008</a:t>
            </a:r>
          </a:p>
          <a:p>
            <a:pPr marL="742950" lvl="1" indent="-285750" algn="l">
              <a:buFont typeface="Arial" panose="020B0604020202020204" pitchFamily="34" charset="0"/>
              <a:buChar char="•"/>
            </a:pPr>
            <a:r>
              <a:rPr lang="en-US" b="0" i="0" dirty="0">
                <a:solidFill>
                  <a:srgbClr val="000000"/>
                </a:solidFill>
                <a:effectLst/>
                <a:latin typeface="Helvetica Neue"/>
              </a:rPr>
              <a:t>Mercedes-Benz &amp; Ferrari - 2012</a:t>
            </a:r>
          </a:p>
          <a:p>
            <a:pPr algn="l">
              <a:buFont typeface="Arial" panose="020B0604020202020204" pitchFamily="34" charset="0"/>
              <a:buChar char="•"/>
            </a:pPr>
            <a:r>
              <a:rPr lang="en-US" b="0" i="0" dirty="0">
                <a:solidFill>
                  <a:srgbClr val="000000"/>
                </a:solidFill>
                <a:effectLst/>
                <a:latin typeface="Helvetica Neue"/>
              </a:rPr>
              <a:t>There are no such high priced cars sold from 2013 till 2015</a:t>
            </a:r>
          </a:p>
          <a:p>
            <a:pPr algn="l">
              <a:buFont typeface="Arial" panose="020B0604020202020204" pitchFamily="34" charset="0"/>
              <a:buChar char="•"/>
            </a:pPr>
            <a:r>
              <a:rPr lang="en-US" b="0" i="0" dirty="0">
                <a:solidFill>
                  <a:srgbClr val="000000"/>
                </a:solidFill>
                <a:effectLst/>
                <a:latin typeface="Helvetica Neue"/>
              </a:rPr>
              <a:t>Tremendous sales reported in 2016 for these super premium cars by </a:t>
            </a:r>
            <a:r>
              <a:rPr lang="en-US" b="1" i="0" dirty="0">
                <a:solidFill>
                  <a:srgbClr val="000000"/>
                </a:solidFill>
                <a:effectLst/>
                <a:latin typeface="Helvetica Neue"/>
              </a:rPr>
              <a:t>Bentley, Land Rover, Toyota, Tesla, Lexus, </a:t>
            </a:r>
            <a:r>
              <a:rPr lang="en-US" b="1" i="0" dirty="0" err="1">
                <a:solidFill>
                  <a:srgbClr val="000000"/>
                </a:solidFill>
                <a:effectLst/>
                <a:latin typeface="Helvetica Neue"/>
              </a:rPr>
              <a:t>Cardillac</a:t>
            </a:r>
            <a:r>
              <a:rPr lang="en-US" b="1" i="0" dirty="0">
                <a:solidFill>
                  <a:srgbClr val="000000"/>
                </a:solidFill>
                <a:effectLst/>
                <a:latin typeface="Helvetica Neue"/>
              </a:rPr>
              <a:t> &amp; BMW</a:t>
            </a:r>
            <a:endParaRPr lang="en-US" b="0" i="0" dirty="0">
              <a:solidFill>
                <a:srgbClr val="000000"/>
              </a:solidFill>
              <a:effectLst/>
              <a:latin typeface="Helvetica Neue"/>
            </a:endParaRPr>
          </a:p>
          <a:p>
            <a:pPr marL="0" indent="0" algn="l">
              <a:buFont typeface="Wingdings" panose="05000000000000000000" pitchFamily="2" charset="2"/>
              <a:buNone/>
            </a:pP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11</a:t>
            </a:fld>
            <a:endParaRPr lang="en-IN"/>
          </a:p>
        </p:txBody>
      </p:sp>
    </p:spTree>
    <p:extLst>
      <p:ext uri="{BB962C8B-B14F-4D97-AF65-F5344CB8AC3E}">
        <p14:creationId xmlns:p14="http://schemas.microsoft.com/office/powerpoint/2010/main" val="4093332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000000"/>
                </a:solidFill>
                <a:effectLst/>
                <a:latin typeface="Helvetica Neue"/>
              </a:rPr>
              <a:t>Observation</a:t>
            </a:r>
          </a:p>
          <a:p>
            <a:pPr algn="l">
              <a:buFontTx/>
              <a:buNone/>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Luxury Cars are best selling segment followed by Premium and Economy</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Though the Luxury car sales are predominant in sales, but revenues are not impressive.</a:t>
            </a:r>
          </a:p>
          <a:p>
            <a:pPr marL="742950" lvl="1" indent="-285750" algn="l">
              <a:buFont typeface="Wingdings" panose="05000000000000000000" pitchFamily="2" charset="2"/>
              <a:buChar char="v"/>
            </a:pPr>
            <a:r>
              <a:rPr lang="en-US" b="0" i="0" dirty="0">
                <a:solidFill>
                  <a:srgbClr val="000000"/>
                </a:solidFill>
                <a:effectLst/>
                <a:latin typeface="Helvetica Neue"/>
              </a:rPr>
              <a:t>Economy - 21.8%</a:t>
            </a:r>
          </a:p>
          <a:p>
            <a:pPr marL="742950" lvl="1" indent="-285750" algn="l">
              <a:buFont typeface="Wingdings" panose="05000000000000000000" pitchFamily="2" charset="2"/>
              <a:buChar char="v"/>
            </a:pPr>
            <a:r>
              <a:rPr lang="en-US" b="0" i="0" dirty="0">
                <a:solidFill>
                  <a:srgbClr val="000000"/>
                </a:solidFill>
                <a:effectLst/>
                <a:latin typeface="Helvetica Neue"/>
              </a:rPr>
              <a:t>Luxury    -  40.8%</a:t>
            </a:r>
          </a:p>
          <a:p>
            <a:pPr marL="742950" lvl="1" indent="-285750" algn="l">
              <a:buFont typeface="Wingdings" panose="05000000000000000000" pitchFamily="2" charset="2"/>
              <a:buChar char="v"/>
            </a:pPr>
            <a:r>
              <a:rPr lang="en-US" b="0" i="0" dirty="0">
                <a:solidFill>
                  <a:srgbClr val="000000"/>
                </a:solidFill>
                <a:effectLst/>
                <a:latin typeface="Helvetica Neue"/>
              </a:rPr>
              <a:t>Premium - 37.4%</a:t>
            </a:r>
          </a:p>
          <a:p>
            <a:pPr marL="0" indent="0" algn="l">
              <a:buFont typeface="Wingdings" panose="05000000000000000000" pitchFamily="2" charset="2"/>
              <a:buNone/>
            </a:pP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12</a:t>
            </a:fld>
            <a:endParaRPr lang="en-IN"/>
          </a:p>
        </p:txBody>
      </p:sp>
    </p:spTree>
    <p:extLst>
      <p:ext uri="{BB962C8B-B14F-4D97-AF65-F5344CB8AC3E}">
        <p14:creationId xmlns:p14="http://schemas.microsoft.com/office/powerpoint/2010/main" val="533007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000000"/>
                </a:solidFill>
                <a:effectLst/>
                <a:latin typeface="Helvetica Neue"/>
              </a:rPr>
              <a:t>Observation</a:t>
            </a:r>
          </a:p>
          <a:p>
            <a:pPr algn="l">
              <a:buFontTx/>
              <a:buNone/>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From the above charts, it is evident that, Economy car sales are comes to </a:t>
            </a:r>
            <a:r>
              <a:rPr lang="en-US" b="1" i="0" dirty="0">
                <a:solidFill>
                  <a:srgbClr val="000000"/>
                </a:solidFill>
                <a:effectLst/>
                <a:latin typeface="Helvetica Neue"/>
              </a:rPr>
              <a:t>'0'</a:t>
            </a:r>
            <a:r>
              <a:rPr lang="en-US" b="0" i="0" dirty="0">
                <a:solidFill>
                  <a:srgbClr val="000000"/>
                </a:solidFill>
                <a:effectLst/>
                <a:latin typeface="Helvetica Neue"/>
              </a:rPr>
              <a:t>, Luxury and Premium takes the momentum of high sales.</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In addition the revenue generated by Premium cars is exponential than other cars in recent year.</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So possible reason of reduced sales due to </a:t>
            </a:r>
            <a:r>
              <a:rPr lang="en-US" b="1" i="0" dirty="0">
                <a:solidFill>
                  <a:srgbClr val="000000"/>
                </a:solidFill>
                <a:effectLst/>
                <a:latin typeface="Helvetica Neue"/>
              </a:rPr>
              <a:t>ground touching Economy class car sales</a:t>
            </a:r>
            <a:r>
              <a:rPr lang="en-US" b="0" i="0" dirty="0">
                <a:solidFill>
                  <a:srgbClr val="000000"/>
                </a:solidFill>
                <a:effectLst/>
                <a:latin typeface="Helvetica Neue"/>
              </a:rPr>
              <a:t>.</a:t>
            </a:r>
          </a:p>
          <a:p>
            <a:pPr marL="0" indent="0" algn="l">
              <a:buFont typeface="Wingdings" panose="05000000000000000000" pitchFamily="2" charset="2"/>
              <a:buNone/>
            </a:pP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13</a:t>
            </a:fld>
            <a:endParaRPr lang="en-IN"/>
          </a:p>
        </p:txBody>
      </p:sp>
    </p:spTree>
    <p:extLst>
      <p:ext uri="{BB962C8B-B14F-4D97-AF65-F5344CB8AC3E}">
        <p14:creationId xmlns:p14="http://schemas.microsoft.com/office/powerpoint/2010/main" val="1785032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000000"/>
                </a:solidFill>
                <a:effectLst/>
                <a:latin typeface="Helvetica Neue"/>
              </a:rPr>
              <a:t>Observation</a:t>
            </a:r>
          </a:p>
          <a:p>
            <a:pPr algn="l">
              <a:buFontTx/>
              <a:buNone/>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1" i="0" dirty="0">
                <a:solidFill>
                  <a:srgbClr val="000000"/>
                </a:solidFill>
                <a:effectLst/>
                <a:latin typeface="Helvetica Neue"/>
              </a:rPr>
              <a:t>Best Milage</a:t>
            </a:r>
          </a:p>
          <a:p>
            <a:pPr marL="628650" lvl="1" indent="-171450" algn="l">
              <a:buFont typeface="Wingdings" panose="05000000000000000000" pitchFamily="2" charset="2"/>
              <a:buChar char="ü"/>
            </a:pPr>
            <a:r>
              <a:rPr lang="en-IN" b="0" i="0" dirty="0">
                <a:solidFill>
                  <a:srgbClr val="000000"/>
                </a:solidFill>
                <a:effectLst/>
                <a:latin typeface="Helvetica Neue"/>
              </a:rPr>
              <a:t>Following are the best mileage given cars in each segment. </a:t>
            </a:r>
          </a:p>
          <a:p>
            <a:pPr marL="628650" lvl="1" indent="-171450" algn="l">
              <a:buFont typeface="Wingdings" panose="05000000000000000000" pitchFamily="2" charset="2"/>
              <a:buChar char="ü"/>
            </a:pPr>
            <a:r>
              <a:rPr lang="en-IN" b="0" i="0" dirty="0">
                <a:solidFill>
                  <a:srgbClr val="000000"/>
                </a:solidFill>
                <a:effectLst/>
                <a:latin typeface="Helvetica Neue"/>
              </a:rPr>
              <a:t>Economy --&gt; </a:t>
            </a:r>
            <a:r>
              <a:rPr lang="en-IN" b="1" i="0" dirty="0">
                <a:solidFill>
                  <a:srgbClr val="000000"/>
                </a:solidFill>
                <a:effectLst/>
                <a:latin typeface="Helvetica Neue"/>
              </a:rPr>
              <a:t>Kia - </a:t>
            </a:r>
            <a:r>
              <a:rPr lang="en-IN" b="1" i="0" dirty="0" err="1">
                <a:solidFill>
                  <a:srgbClr val="000000"/>
                </a:solidFill>
                <a:effectLst/>
                <a:latin typeface="Helvetica Neue"/>
              </a:rPr>
              <a:t>Ceed</a:t>
            </a:r>
            <a:r>
              <a:rPr lang="en-IN" b="0" i="0" dirty="0">
                <a:solidFill>
                  <a:srgbClr val="000000"/>
                </a:solidFill>
                <a:effectLst/>
                <a:latin typeface="Helvetica Neue"/>
              </a:rPr>
              <a:t> &amp; </a:t>
            </a:r>
            <a:r>
              <a:rPr lang="en-IN" b="1" i="0" dirty="0">
                <a:solidFill>
                  <a:srgbClr val="000000"/>
                </a:solidFill>
                <a:effectLst/>
                <a:latin typeface="Helvetica Neue"/>
              </a:rPr>
              <a:t>ZAZ - 1103</a:t>
            </a:r>
            <a:endParaRPr lang="en-IN" b="0" i="0" dirty="0">
              <a:solidFill>
                <a:srgbClr val="000000"/>
              </a:solidFill>
              <a:effectLst/>
              <a:latin typeface="Helvetica Neue"/>
            </a:endParaRPr>
          </a:p>
          <a:p>
            <a:pPr marL="628650" lvl="1" indent="-171450" algn="l">
              <a:buFont typeface="Wingdings" panose="05000000000000000000" pitchFamily="2" charset="2"/>
              <a:buChar char="ü"/>
            </a:pPr>
            <a:r>
              <a:rPr lang="en-IN" b="0" i="0" dirty="0">
                <a:solidFill>
                  <a:srgbClr val="000000"/>
                </a:solidFill>
                <a:effectLst/>
                <a:latin typeface="Helvetica Neue"/>
              </a:rPr>
              <a:t>Luxury --&gt; </a:t>
            </a:r>
            <a:r>
              <a:rPr lang="en-IN" b="1" i="0" dirty="0">
                <a:solidFill>
                  <a:srgbClr val="000000"/>
                </a:solidFill>
                <a:effectLst/>
                <a:latin typeface="Helvetica Neue"/>
              </a:rPr>
              <a:t>Volkswagen - Eos</a:t>
            </a:r>
            <a:r>
              <a:rPr lang="en-IN" b="0" i="0" dirty="0">
                <a:solidFill>
                  <a:srgbClr val="000000"/>
                </a:solidFill>
                <a:effectLst/>
                <a:latin typeface="Helvetica Neue"/>
              </a:rPr>
              <a:t> &amp; </a:t>
            </a:r>
            <a:r>
              <a:rPr lang="en-IN" b="1" i="0" dirty="0">
                <a:solidFill>
                  <a:srgbClr val="000000"/>
                </a:solidFill>
                <a:effectLst/>
                <a:latin typeface="Helvetica Neue"/>
              </a:rPr>
              <a:t>Mercedes-Benz - S 500</a:t>
            </a:r>
            <a:endParaRPr lang="en-IN" b="0" i="0" dirty="0">
              <a:solidFill>
                <a:srgbClr val="000000"/>
              </a:solidFill>
              <a:effectLst/>
              <a:latin typeface="Helvetica Neue"/>
            </a:endParaRPr>
          </a:p>
          <a:p>
            <a:pPr marL="628650" lvl="1" indent="-171450" algn="l">
              <a:buFont typeface="Wingdings" panose="05000000000000000000" pitchFamily="2" charset="2"/>
              <a:buChar char="ü"/>
            </a:pPr>
            <a:r>
              <a:rPr lang="en-IN" b="0" i="0" dirty="0">
                <a:solidFill>
                  <a:srgbClr val="000000"/>
                </a:solidFill>
                <a:effectLst/>
                <a:latin typeface="Helvetica Neue"/>
              </a:rPr>
              <a:t>Premium --&gt; </a:t>
            </a:r>
            <a:r>
              <a:rPr lang="en-IN" b="1" i="0" dirty="0">
                <a:solidFill>
                  <a:srgbClr val="000000"/>
                </a:solidFill>
                <a:effectLst/>
                <a:latin typeface="Helvetica Neue"/>
              </a:rPr>
              <a:t>Mercedes-Benz - Sprinter 318 &amp; GL 320</a:t>
            </a:r>
            <a:endParaRPr lang="en-IN" b="0" i="0" dirty="0">
              <a:solidFill>
                <a:srgbClr val="000000"/>
              </a:solidFill>
              <a:effectLst/>
              <a:latin typeface="Helvetica Neue"/>
            </a:endParaRP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b="0" i="0" dirty="0">
                <a:solidFill>
                  <a:srgbClr val="000000"/>
                </a:solidFill>
                <a:effectLst/>
                <a:latin typeface="Helvetica Neue"/>
              </a:rPr>
              <a:t>Majority of unregistered cars are from </a:t>
            </a:r>
            <a:r>
              <a:rPr lang="en-US" b="1" i="0" dirty="0">
                <a:solidFill>
                  <a:srgbClr val="000000"/>
                </a:solidFill>
                <a:effectLst/>
                <a:latin typeface="Helvetica Neue"/>
              </a:rPr>
              <a:t>Economy</a:t>
            </a:r>
            <a:r>
              <a:rPr lang="en-US" b="0" i="0" dirty="0">
                <a:solidFill>
                  <a:srgbClr val="000000"/>
                </a:solidFill>
                <a:effectLst/>
                <a:latin typeface="Helvetica Neue"/>
              </a:rPr>
              <a:t> class</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0" indent="0" algn="l">
              <a:buFont typeface="Wingdings" panose="05000000000000000000" pitchFamily="2" charset="2"/>
              <a:buNone/>
            </a:pP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14</a:t>
            </a:fld>
            <a:endParaRPr lang="en-IN"/>
          </a:p>
        </p:txBody>
      </p:sp>
    </p:spTree>
    <p:extLst>
      <p:ext uri="{BB962C8B-B14F-4D97-AF65-F5344CB8AC3E}">
        <p14:creationId xmlns:p14="http://schemas.microsoft.com/office/powerpoint/2010/main" val="93152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Wingdings" panose="05000000000000000000" pitchFamily="2" charset="2"/>
              <a:buChar char="Ø"/>
            </a:pPr>
            <a:endParaRPr lang="en-US" b="0" i="0" dirty="0">
              <a:solidFill>
                <a:srgbClr val="000000"/>
              </a:solidFill>
              <a:effectLst/>
              <a:latin typeface="Helvetica Neue"/>
            </a:endParaRPr>
          </a:p>
          <a:p>
            <a:pPr marL="0" indent="0" algn="l">
              <a:buFont typeface="Wingdings" panose="05000000000000000000" pitchFamily="2" charset="2"/>
              <a:buNone/>
            </a:pP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15</a:t>
            </a:fld>
            <a:endParaRPr lang="en-IN"/>
          </a:p>
        </p:txBody>
      </p:sp>
    </p:spTree>
    <p:extLst>
      <p:ext uri="{BB962C8B-B14F-4D97-AF65-F5344CB8AC3E}">
        <p14:creationId xmlns:p14="http://schemas.microsoft.com/office/powerpoint/2010/main" val="943446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000000"/>
                </a:solidFill>
                <a:effectLst/>
                <a:latin typeface="Helvetica Neue"/>
              </a:rPr>
              <a:t>Observation</a:t>
            </a:r>
          </a:p>
          <a:p>
            <a:pPr algn="l">
              <a:buFontTx/>
              <a:buNone/>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There are few limited cars available at 40000 to 60000 price bracket, which is high dense price range</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Though the cars with Gas engine type sold at most economical price, in the recent days customers are not preferred.</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Most preferred engine type is Petrol and Diesel.</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Other engine type cars are gradually increasing in sales despite of its high price.</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Front &amp; Full wheel drive cars mostly opted by customers. Rear wheel drive car sales are declined drastically in last 5 years</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171450" indent="-171450" algn="l">
              <a:buFont typeface="Wingdings" panose="05000000000000000000" pitchFamily="2" charset="2"/>
              <a:buChar char="Ø"/>
            </a:pPr>
            <a:r>
              <a:rPr lang="en-US" b="0" i="0" dirty="0">
                <a:solidFill>
                  <a:srgbClr val="000000"/>
                </a:solidFill>
                <a:effectLst/>
                <a:latin typeface="Helvetica Neue"/>
              </a:rPr>
              <a:t>Most sales happening price range is between 10000 to 35000 /-</a:t>
            </a:r>
          </a:p>
          <a:p>
            <a:pPr marL="171450" indent="-171450" algn="l">
              <a:buFont typeface="Wingdings" panose="05000000000000000000" pitchFamily="2" charset="2"/>
              <a:buChar char="Ø"/>
            </a:pPr>
            <a:endParaRPr lang="en-US" b="0" i="0" dirty="0">
              <a:solidFill>
                <a:srgbClr val="000000"/>
              </a:solidFill>
              <a:effectLst/>
              <a:latin typeface="Helvetica Neue"/>
            </a:endParaRPr>
          </a:p>
          <a:p>
            <a:pPr marL="0" indent="0" algn="l">
              <a:buFont typeface="Wingdings" panose="05000000000000000000" pitchFamily="2" charset="2"/>
              <a:buNone/>
            </a:pPr>
            <a:endParaRPr lang="en-US" b="0" i="0" dirty="0">
              <a:solidFill>
                <a:srgbClr val="000000"/>
              </a:solidFill>
              <a:effectLst/>
              <a:latin typeface="Helvetica Neue"/>
            </a:endParaRPr>
          </a:p>
          <a:p>
            <a:endParaRPr lang="en-IN" dirty="0"/>
          </a:p>
        </p:txBody>
      </p:sp>
      <p:sp>
        <p:nvSpPr>
          <p:cNvPr id="4" name="Slide Number Placeholder 3"/>
          <p:cNvSpPr>
            <a:spLocks noGrp="1"/>
          </p:cNvSpPr>
          <p:nvPr>
            <p:ph type="sldNum" sz="quarter" idx="5"/>
          </p:nvPr>
        </p:nvSpPr>
        <p:spPr/>
        <p:txBody>
          <a:bodyPr/>
          <a:lstStyle/>
          <a:p>
            <a:fld id="{CD19B880-85A0-4550-89F8-AF9EE5474348}" type="slidenum">
              <a:rPr lang="en-IN" smtClean="0"/>
              <a:t>16</a:t>
            </a:fld>
            <a:endParaRPr lang="en-IN"/>
          </a:p>
        </p:txBody>
      </p:sp>
    </p:spTree>
    <p:extLst>
      <p:ext uri="{BB962C8B-B14F-4D97-AF65-F5344CB8AC3E}">
        <p14:creationId xmlns:p14="http://schemas.microsoft.com/office/powerpoint/2010/main" val="1431311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7105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7205037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7" r:id="rId5"/>
    <p:sldLayoutId id="2147483736" r:id="rId6"/>
    <p:sldLayoutId id="2147483740" r:id="rId7"/>
    <p:sldLayoutId id="2147483741" r:id="rId8"/>
    <p:sldLayoutId id="2147483744" r:id="rId9"/>
    <p:sldLayoutId id="2147483742" r:id="rId10"/>
    <p:sldLayoutId id="2147483745" r:id="rId11"/>
    <p:sldLayoutId id="2147483748" r:id="rId12"/>
    <p:sldLayoutId id="2147483749" r:id="rId13"/>
    <p:sldLayoutId id="2147483753" r:id="rId14"/>
    <p:sldLayoutId id="2147483754" r:id="rId15"/>
    <p:sldLayoutId id="2147483750" r:id="rId16"/>
    <p:sldLayoutId id="2147483751" r:id="rId17"/>
    <p:sldLayoutId id="2147483752"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9.jpe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9.jpe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encilSketch/>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028" name="Picture 4" descr="Blue Car Wallpapers - Wallpaper Cave">
            <a:extLst>
              <a:ext uri="{FF2B5EF4-FFF2-40B4-BE49-F238E27FC236}">
                <a16:creationId xmlns:a16="http://schemas.microsoft.com/office/drawing/2014/main" id="{3AAF33DD-725D-4F22-9634-CD021A6C5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525"/>
            <a:ext cx="12192000" cy="6867525"/>
          </a:xfrm>
          <a:prstGeom prst="rect">
            <a:avLst/>
          </a:prstGeom>
          <a:solidFill>
            <a:schemeClr val="accent3">
              <a:lumMod val="40000"/>
              <a:lumOff val="60000"/>
            </a:schemeClr>
          </a:solidFill>
          <a:effectLst>
            <a:glow rad="63500">
              <a:schemeClr val="accent6">
                <a:lumMod val="40000"/>
                <a:lumOff val="60000"/>
                <a:alpha val="40000"/>
              </a:schemeClr>
            </a:glow>
          </a:effectLst>
          <a:scene3d>
            <a:camera prst="perspectiveFront"/>
            <a:lightRig rig="threePt" dir="t"/>
          </a:scene3d>
          <a:sp3d>
            <a:bevelT/>
          </a:sp3d>
        </p:spPr>
      </p:pic>
      <p:sp>
        <p:nvSpPr>
          <p:cNvPr id="2" name="Rectangle 1">
            <a:extLst>
              <a:ext uri="{FF2B5EF4-FFF2-40B4-BE49-F238E27FC236}">
                <a16:creationId xmlns:a16="http://schemas.microsoft.com/office/drawing/2014/main" id="{C7A17751-16AD-4EBD-B1E4-9D4A2FB56604}"/>
              </a:ext>
            </a:extLst>
          </p:cNvPr>
          <p:cNvSpPr/>
          <p:nvPr/>
        </p:nvSpPr>
        <p:spPr>
          <a:xfrm>
            <a:off x="-38100" y="-9525"/>
            <a:ext cx="12192000" cy="2005968"/>
          </a:xfrm>
          <a:prstGeom prst="rect">
            <a:avLst/>
          </a:prstGeom>
          <a:no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3190875" y="562553"/>
            <a:ext cx="11887200" cy="923330"/>
          </a:xfrm>
          <a:prstGeom prst="rect">
            <a:avLst/>
          </a:prstGeom>
          <a:noFill/>
          <a:effectLst>
            <a:glow rad="63500">
              <a:schemeClr val="accent2">
                <a:satMod val="175000"/>
                <a:alpha val="40000"/>
              </a:schemeClr>
            </a:glow>
          </a:effectLst>
          <a:scene3d>
            <a:camera prst="orthographicFront"/>
            <a:lightRig rig="threePt" dir="t"/>
          </a:scene3d>
          <a:sp3d>
            <a:bevelT/>
          </a:sp3d>
        </p:spPr>
        <p:txBody>
          <a:bodyPr wrap="square" rtlCol="0" anchor="ctr">
            <a:spAutoFit/>
          </a:bodyPr>
          <a:lstStyle/>
          <a:p>
            <a:pPr algn="r"/>
            <a:r>
              <a:rPr lang="en-US" altLang="ko-KR" sz="5400" dirty="0">
                <a:solidFill>
                  <a:schemeClr val="bg1"/>
                </a:solidFill>
                <a:cs typeface="Arial" pitchFamily="34" charset="0"/>
              </a:rPr>
              <a:t>EDA on Used Cars</a:t>
            </a:r>
            <a:endParaRPr lang="ko-KR" altLang="en-US" sz="54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5783499"/>
            <a:ext cx="11887056" cy="379656"/>
          </a:xfrm>
          <a:prstGeom prst="rect">
            <a:avLst/>
          </a:prstGeom>
          <a:noFill/>
        </p:spPr>
        <p:txBody>
          <a:bodyPr wrap="square" rtlCol="0" anchor="ctr">
            <a:spAutoFit/>
          </a:bodyPr>
          <a:lstStyle/>
          <a:p>
            <a:pPr algn="r"/>
            <a:r>
              <a:rPr lang="en-US" altLang="ko-KR" dirty="0">
                <a:solidFill>
                  <a:schemeClr val="bg1"/>
                </a:solidFill>
                <a:cs typeface="Arial" pitchFamily="34" charset="0"/>
              </a:rPr>
              <a:t>Ramakrishna Baba</a:t>
            </a:r>
            <a:endParaRPr lang="ko-KR" altLang="en-US" dirty="0">
              <a:solidFill>
                <a:schemeClr val="bg1"/>
              </a:solidFill>
              <a:cs typeface="Arial" pitchFamily="34" charset="0"/>
            </a:endParaRPr>
          </a:p>
        </p:txBody>
      </p:sp>
    </p:spTree>
    <p:extLst>
      <p:ext uri="{BB962C8B-B14F-4D97-AF65-F5344CB8AC3E}">
        <p14:creationId xmlns:p14="http://schemas.microsoft.com/office/powerpoint/2010/main" val="407777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3898497" y="1070394"/>
            <a:ext cx="4058489" cy="307777"/>
          </a:xfrm>
          <a:prstGeom prst="rect">
            <a:avLst/>
          </a:prstGeom>
          <a:noFill/>
        </p:spPr>
        <p:txBody>
          <a:bodyPr wrap="square">
            <a:spAutoFit/>
          </a:bodyPr>
          <a:lstStyle/>
          <a:p>
            <a:pPr algn="l"/>
            <a:r>
              <a:rPr lang="en-US" sz="1400" dirty="0">
                <a:solidFill>
                  <a:srgbClr val="000000"/>
                </a:solidFill>
                <a:latin typeface="Helvetica Neue"/>
              </a:rPr>
              <a:t>Correlation between target parameters </a:t>
            </a:r>
            <a:endParaRPr lang="en-US" sz="1400" i="0" dirty="0">
              <a:solidFill>
                <a:srgbClr val="000000"/>
              </a:solidFill>
              <a:effectLst/>
              <a:latin typeface="Helvetica Neue"/>
            </a:endParaRP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1247902"/>
            <a:ext cx="1971675" cy="4180517"/>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540F7FE-792A-4587-A455-AE2657BA91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4694" y="1364587"/>
            <a:ext cx="5943983" cy="395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61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3203172" y="1259096"/>
            <a:ext cx="4058489" cy="307777"/>
          </a:xfrm>
          <a:prstGeom prst="rect">
            <a:avLst/>
          </a:prstGeom>
          <a:noFill/>
        </p:spPr>
        <p:txBody>
          <a:bodyPr wrap="square">
            <a:spAutoFit/>
          </a:bodyPr>
          <a:lstStyle/>
          <a:p>
            <a:pPr algn="l"/>
            <a:r>
              <a:rPr lang="en-US" sz="1400" dirty="0">
                <a:solidFill>
                  <a:srgbClr val="000000"/>
                </a:solidFill>
                <a:latin typeface="Helvetica Neue"/>
              </a:rPr>
              <a:t>Sales of t</a:t>
            </a:r>
            <a:r>
              <a:rPr lang="en-US" sz="1400" i="0" dirty="0">
                <a:solidFill>
                  <a:srgbClr val="000000"/>
                </a:solidFill>
                <a:effectLst/>
                <a:latin typeface="Helvetica Neue"/>
              </a:rPr>
              <a:t>op 10 Premium cars &amp; models </a:t>
            </a: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1247902"/>
            <a:ext cx="1971675" cy="418051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68B065F5-1B47-40DD-A3C5-16E1AC6C9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582" y="1509759"/>
            <a:ext cx="4287717" cy="38517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84A9171-5332-41AB-A900-572589CDAB8B}"/>
              </a:ext>
            </a:extLst>
          </p:cNvPr>
          <p:cNvPicPr>
            <a:picLocks noChangeAspect="1"/>
          </p:cNvPicPr>
          <p:nvPr/>
        </p:nvPicPr>
        <p:blipFill>
          <a:blip r:embed="rId6"/>
          <a:stretch>
            <a:fillRect/>
          </a:stretch>
        </p:blipFill>
        <p:spPr>
          <a:xfrm>
            <a:off x="6906193" y="1546255"/>
            <a:ext cx="3195653" cy="3512486"/>
          </a:xfrm>
          <a:prstGeom prst="rect">
            <a:avLst/>
          </a:prstGeom>
        </p:spPr>
      </p:pic>
    </p:spTree>
    <p:extLst>
      <p:ext uri="{BB962C8B-B14F-4D97-AF65-F5344CB8AC3E}">
        <p14:creationId xmlns:p14="http://schemas.microsoft.com/office/powerpoint/2010/main" val="1511048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3079347" y="1070394"/>
            <a:ext cx="4058489" cy="307777"/>
          </a:xfrm>
          <a:prstGeom prst="rect">
            <a:avLst/>
          </a:prstGeom>
          <a:noFill/>
        </p:spPr>
        <p:txBody>
          <a:bodyPr wrap="square">
            <a:spAutoFit/>
          </a:bodyPr>
          <a:lstStyle/>
          <a:p>
            <a:pPr algn="l"/>
            <a:r>
              <a:rPr lang="en-IN" sz="1400" i="0" dirty="0">
                <a:solidFill>
                  <a:srgbClr val="000000"/>
                </a:solidFill>
                <a:effectLst/>
                <a:latin typeface="Helvetica Neue"/>
              </a:rPr>
              <a:t>Car segment sales &amp; revenue</a:t>
            </a: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1247902"/>
            <a:ext cx="1971675" cy="418051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016128A2-737F-40AB-96F3-B914174B4E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0916" y="1487327"/>
            <a:ext cx="3508790" cy="329249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C59764D-D28E-4E38-A3F5-33D28A52D6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195" y="1942636"/>
            <a:ext cx="3038474" cy="2531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966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5308197" y="1109790"/>
            <a:ext cx="4058489" cy="307777"/>
          </a:xfrm>
          <a:prstGeom prst="rect">
            <a:avLst/>
          </a:prstGeom>
          <a:noFill/>
        </p:spPr>
        <p:txBody>
          <a:bodyPr wrap="square">
            <a:spAutoFit/>
          </a:bodyPr>
          <a:lstStyle/>
          <a:p>
            <a:pPr algn="l"/>
            <a:r>
              <a:rPr lang="en-IN" sz="1400" i="0" dirty="0">
                <a:solidFill>
                  <a:srgbClr val="000000"/>
                </a:solidFill>
                <a:effectLst/>
                <a:latin typeface="Helvetica Neue"/>
              </a:rPr>
              <a:t>Revenue Generated for each segment</a:t>
            </a: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1247902"/>
            <a:ext cx="1971675" cy="4180517"/>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C8ECDD91-2D43-4484-B6AF-FB611143FB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8018" y="1476943"/>
            <a:ext cx="8763000" cy="371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71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3030117" y="1063216"/>
            <a:ext cx="1559762" cy="307777"/>
          </a:xfrm>
          <a:prstGeom prst="rect">
            <a:avLst/>
          </a:prstGeom>
          <a:noFill/>
        </p:spPr>
        <p:txBody>
          <a:bodyPr wrap="square">
            <a:spAutoFit/>
          </a:bodyPr>
          <a:lstStyle/>
          <a:p>
            <a:pPr algn="l"/>
            <a:r>
              <a:rPr lang="en-IN" sz="1400" dirty="0">
                <a:solidFill>
                  <a:srgbClr val="000000"/>
                </a:solidFill>
                <a:latin typeface="Helvetica Neue"/>
              </a:rPr>
              <a:t>B</a:t>
            </a:r>
            <a:r>
              <a:rPr lang="en-IN" sz="1400" i="0" dirty="0">
                <a:solidFill>
                  <a:srgbClr val="000000"/>
                </a:solidFill>
                <a:effectLst/>
                <a:latin typeface="Helvetica Neue"/>
              </a:rPr>
              <a:t>est mileage</a:t>
            </a: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1247903"/>
            <a:ext cx="1560173" cy="340074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95325997-C237-4613-95A0-16A194628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4999" y="1364201"/>
            <a:ext cx="3809999" cy="328443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83573F7-605C-4ABA-B7D7-813FDD08801B}"/>
              </a:ext>
            </a:extLst>
          </p:cNvPr>
          <p:cNvSpPr txBox="1"/>
          <p:nvPr/>
        </p:nvSpPr>
        <p:spPr>
          <a:xfrm>
            <a:off x="6769688" y="1007476"/>
            <a:ext cx="3667508" cy="307777"/>
          </a:xfrm>
          <a:prstGeom prst="rect">
            <a:avLst/>
          </a:prstGeom>
          <a:noFill/>
        </p:spPr>
        <p:txBody>
          <a:bodyPr wrap="square">
            <a:spAutoFit/>
          </a:bodyPr>
          <a:lstStyle/>
          <a:p>
            <a:pPr algn="l"/>
            <a:r>
              <a:rPr lang="en-US" sz="1400" i="0" dirty="0">
                <a:solidFill>
                  <a:srgbClr val="000000"/>
                </a:solidFill>
                <a:effectLst/>
                <a:latin typeface="Helvetica Neue"/>
              </a:rPr>
              <a:t>Used car registrations by class</a:t>
            </a:r>
          </a:p>
        </p:txBody>
      </p:sp>
      <p:pic>
        <p:nvPicPr>
          <p:cNvPr id="14340" name="Picture 4">
            <a:extLst>
              <a:ext uri="{FF2B5EF4-FFF2-40B4-BE49-F238E27FC236}">
                <a16:creationId xmlns:a16="http://schemas.microsoft.com/office/drawing/2014/main" id="{9B0F2BCA-F77C-40B5-B4C8-12093DAB81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7979" y="1640115"/>
            <a:ext cx="5667536" cy="256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81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2818984" y="960663"/>
            <a:ext cx="4058489" cy="307777"/>
          </a:xfrm>
          <a:prstGeom prst="rect">
            <a:avLst/>
          </a:prstGeom>
          <a:noFill/>
        </p:spPr>
        <p:txBody>
          <a:bodyPr wrap="square">
            <a:spAutoFit/>
          </a:bodyPr>
          <a:lstStyle/>
          <a:p>
            <a:pPr algn="l"/>
            <a:r>
              <a:rPr lang="en-US" sz="1400" dirty="0">
                <a:solidFill>
                  <a:srgbClr val="000000"/>
                </a:solidFill>
                <a:latin typeface="Helvetica Neue"/>
              </a:rPr>
              <a:t>C</a:t>
            </a:r>
            <a:r>
              <a:rPr lang="en-US" sz="1400" i="0" dirty="0">
                <a:solidFill>
                  <a:srgbClr val="000000"/>
                </a:solidFill>
                <a:effectLst/>
                <a:latin typeface="Helvetica Neue"/>
              </a:rPr>
              <a:t>orrelation between sales and other values</a:t>
            </a:r>
          </a:p>
        </p:txBody>
      </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47903"/>
            <a:ext cx="1560173" cy="340074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253CE68-B697-432B-BCD2-82F63B29DDE5}"/>
              </a:ext>
            </a:extLst>
          </p:cNvPr>
          <p:cNvSpPr txBox="1"/>
          <p:nvPr/>
        </p:nvSpPr>
        <p:spPr>
          <a:xfrm>
            <a:off x="1979697" y="1396784"/>
            <a:ext cx="2620878" cy="261610"/>
          </a:xfrm>
          <a:prstGeom prst="rect">
            <a:avLst/>
          </a:prstGeom>
          <a:noFill/>
        </p:spPr>
        <p:txBody>
          <a:bodyPr wrap="square">
            <a:spAutoFit/>
          </a:bodyPr>
          <a:lstStyle/>
          <a:p>
            <a:pPr algn="l"/>
            <a:r>
              <a:rPr lang="en-IN" sz="1100" b="1" i="0" dirty="0">
                <a:solidFill>
                  <a:srgbClr val="000000"/>
                </a:solidFill>
                <a:effectLst/>
                <a:latin typeface="Helvetica Neue"/>
              </a:rPr>
              <a:t>Class wise car prices</a:t>
            </a:r>
          </a:p>
        </p:txBody>
      </p:sp>
      <p:pic>
        <p:nvPicPr>
          <p:cNvPr id="15362" name="Picture 2">
            <a:extLst>
              <a:ext uri="{FF2B5EF4-FFF2-40B4-BE49-F238E27FC236}">
                <a16:creationId xmlns:a16="http://schemas.microsoft.com/office/drawing/2014/main" id="{C48B0E0A-F89C-4B3F-A187-91B9E51E8A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086" y="1592764"/>
            <a:ext cx="2921933" cy="18813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921E31C-50A6-4586-B967-970B628B5C7B}"/>
              </a:ext>
            </a:extLst>
          </p:cNvPr>
          <p:cNvSpPr txBox="1"/>
          <p:nvPr/>
        </p:nvSpPr>
        <p:spPr>
          <a:xfrm>
            <a:off x="5458328" y="1341225"/>
            <a:ext cx="2514600" cy="261610"/>
          </a:xfrm>
          <a:prstGeom prst="rect">
            <a:avLst/>
          </a:prstGeom>
          <a:noFill/>
        </p:spPr>
        <p:txBody>
          <a:bodyPr wrap="square">
            <a:spAutoFit/>
          </a:bodyPr>
          <a:lstStyle/>
          <a:p>
            <a:pPr algn="l"/>
            <a:r>
              <a:rPr lang="en-US" sz="1100" b="1" i="0" dirty="0">
                <a:solidFill>
                  <a:srgbClr val="000000"/>
                </a:solidFill>
                <a:effectLst/>
                <a:latin typeface="Helvetica Neue"/>
              </a:rPr>
              <a:t>Engine Type wise car prices</a:t>
            </a:r>
          </a:p>
        </p:txBody>
      </p:sp>
      <p:pic>
        <p:nvPicPr>
          <p:cNvPr id="15364" name="Picture 4">
            <a:extLst>
              <a:ext uri="{FF2B5EF4-FFF2-40B4-BE49-F238E27FC236}">
                <a16:creationId xmlns:a16="http://schemas.microsoft.com/office/drawing/2014/main" id="{ECF8D6A5-DBBD-4EBB-979E-C585931FBE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1630" y="1603252"/>
            <a:ext cx="3628565" cy="1901383"/>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229BA067-6D36-4F68-A80C-0C9F9330D1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71741" y="3553216"/>
            <a:ext cx="3852295" cy="2018618"/>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E45B881F-ED5A-46FD-AB01-FDBC86844E0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6000" y="3562099"/>
            <a:ext cx="3628565" cy="197753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9386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2137519" y="1056424"/>
            <a:ext cx="4058489" cy="307777"/>
          </a:xfrm>
          <a:prstGeom prst="rect">
            <a:avLst/>
          </a:prstGeom>
          <a:noFill/>
        </p:spPr>
        <p:txBody>
          <a:bodyPr wrap="square">
            <a:spAutoFit/>
          </a:bodyPr>
          <a:lstStyle/>
          <a:p>
            <a:pPr algn="l"/>
            <a:r>
              <a:rPr lang="en-US" sz="1400" i="0" dirty="0">
                <a:solidFill>
                  <a:srgbClr val="000000"/>
                </a:solidFill>
                <a:effectLst/>
                <a:latin typeface="Helvetica Neue"/>
              </a:rPr>
              <a:t>Dataset Correlation with engine type</a:t>
            </a:r>
          </a:p>
        </p:txBody>
      </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47903"/>
            <a:ext cx="1560173" cy="340074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76052F44-D937-46A7-B189-D2A24A49F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771" y="1324448"/>
            <a:ext cx="4341208" cy="386191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A0C11AD2-51B4-4FEC-A36E-537AD26ED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918" y="985543"/>
            <a:ext cx="3056651" cy="195993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30CE916F-FDB4-4336-80AF-675F88935F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89195" y="3172264"/>
            <a:ext cx="2255427" cy="2169876"/>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201483F3-1F2B-449D-98B8-C3861032C1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26848" y="3042337"/>
            <a:ext cx="2401033" cy="230598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7345CC2-BAE7-478E-93A5-AA7CBB2B955D}"/>
              </a:ext>
            </a:extLst>
          </p:cNvPr>
          <p:cNvSpPr txBox="1"/>
          <p:nvPr/>
        </p:nvSpPr>
        <p:spPr>
          <a:xfrm>
            <a:off x="7466266" y="2953994"/>
            <a:ext cx="3112606" cy="307777"/>
          </a:xfrm>
          <a:prstGeom prst="rect">
            <a:avLst/>
          </a:prstGeom>
          <a:noFill/>
        </p:spPr>
        <p:txBody>
          <a:bodyPr wrap="square">
            <a:spAutoFit/>
          </a:bodyPr>
          <a:lstStyle/>
          <a:p>
            <a:pPr algn="l"/>
            <a:r>
              <a:rPr lang="en-US" sz="1400" b="1" i="0" dirty="0">
                <a:solidFill>
                  <a:srgbClr val="000000"/>
                </a:solidFill>
                <a:effectLst/>
                <a:latin typeface="Helvetica Neue"/>
              </a:rPr>
              <a:t>Sales percentage by engine type</a:t>
            </a: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16394" name="Picture 10">
            <a:extLst>
              <a:ext uri="{FF2B5EF4-FFF2-40B4-BE49-F238E27FC236}">
                <a16:creationId xmlns:a16="http://schemas.microsoft.com/office/drawing/2014/main" id="{A0A34BF0-8557-48FB-8097-70ADAE4E10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2569" y="975658"/>
            <a:ext cx="2702705" cy="1959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803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Recommendation</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47903"/>
            <a:ext cx="1560173" cy="340074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17410" name="Picture 2">
            <a:extLst>
              <a:ext uri="{FF2B5EF4-FFF2-40B4-BE49-F238E27FC236}">
                <a16:creationId xmlns:a16="http://schemas.microsoft.com/office/drawing/2014/main" id="{B0C035DE-3BC3-4D58-8434-9F1062F37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1822080"/>
            <a:ext cx="4003226" cy="282656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C90252C-3E28-4310-89D5-F2CF8221C89F}"/>
              </a:ext>
            </a:extLst>
          </p:cNvPr>
          <p:cNvSpPr txBox="1"/>
          <p:nvPr/>
        </p:nvSpPr>
        <p:spPr>
          <a:xfrm>
            <a:off x="1647479" y="1117296"/>
            <a:ext cx="6631198" cy="4324261"/>
          </a:xfrm>
          <a:prstGeom prst="rect">
            <a:avLst/>
          </a:prstGeom>
          <a:noFill/>
        </p:spPr>
        <p:txBody>
          <a:bodyPr wrap="square">
            <a:spAutoFit/>
          </a:bodyPr>
          <a:lstStyle/>
          <a:p>
            <a:pPr algn="l">
              <a:buFont typeface="+mj-lt"/>
              <a:buAutoNum type="arabicPeriod"/>
            </a:pPr>
            <a:r>
              <a:rPr lang="en-US" sz="1400" i="0" dirty="0">
                <a:solidFill>
                  <a:srgbClr val="000000"/>
                </a:solidFill>
                <a:effectLst/>
              </a:rPr>
              <a:t>Most sales happening price range is between 10000 to 35000 /-</a:t>
            </a:r>
          </a:p>
          <a:p>
            <a:pPr algn="l">
              <a:buFont typeface="+mj-lt"/>
              <a:buAutoNum type="arabicPeriod"/>
            </a:pPr>
            <a:endParaRPr lang="en-US" sz="1400" i="0" dirty="0">
              <a:solidFill>
                <a:srgbClr val="000000"/>
              </a:solidFill>
              <a:effectLst/>
            </a:endParaRPr>
          </a:p>
          <a:p>
            <a:pPr algn="l">
              <a:buFont typeface="+mj-lt"/>
              <a:buAutoNum type="arabicPeriod"/>
            </a:pPr>
            <a:r>
              <a:rPr lang="en-US" sz="1400" i="0" dirty="0">
                <a:solidFill>
                  <a:srgbClr val="000000"/>
                </a:solidFill>
                <a:effectLst/>
              </a:rPr>
              <a:t>There are very few cars sold in 40000 to 60000 price bracket, which is best competitive price range</a:t>
            </a:r>
          </a:p>
          <a:p>
            <a:pPr algn="l">
              <a:buFont typeface="+mj-lt"/>
              <a:buAutoNum type="arabicPeriod"/>
            </a:pPr>
            <a:endParaRPr lang="en-US" sz="1400" i="0" dirty="0">
              <a:solidFill>
                <a:srgbClr val="000000"/>
              </a:solidFill>
              <a:effectLst/>
            </a:endParaRPr>
          </a:p>
          <a:p>
            <a:pPr algn="l">
              <a:buFont typeface="+mj-lt"/>
              <a:buAutoNum type="arabicPeriod"/>
            </a:pPr>
            <a:r>
              <a:rPr lang="en-US" sz="1400" i="0" dirty="0">
                <a:solidFill>
                  <a:srgbClr val="000000"/>
                </a:solidFill>
                <a:effectLst/>
              </a:rPr>
              <a:t>Though the cars with Gas engine type sold at most economical price, in the recent days customers are not preferred.</a:t>
            </a:r>
          </a:p>
          <a:p>
            <a:pPr algn="l">
              <a:buFont typeface="+mj-lt"/>
              <a:buAutoNum type="arabicPeriod"/>
            </a:pPr>
            <a:endParaRPr lang="en-US" sz="1400" i="0" dirty="0">
              <a:solidFill>
                <a:srgbClr val="000000"/>
              </a:solidFill>
              <a:effectLst/>
            </a:endParaRPr>
          </a:p>
          <a:p>
            <a:pPr algn="l">
              <a:buFont typeface="+mj-lt"/>
              <a:buAutoNum type="arabicPeriod"/>
            </a:pPr>
            <a:r>
              <a:rPr lang="en-US" sz="1400" i="0" dirty="0">
                <a:solidFill>
                  <a:srgbClr val="000000"/>
                </a:solidFill>
                <a:effectLst/>
              </a:rPr>
              <a:t>None of the cars sold from Economy segment in year 2016.</a:t>
            </a:r>
          </a:p>
          <a:p>
            <a:pPr algn="l">
              <a:buFont typeface="+mj-lt"/>
              <a:buAutoNum type="arabicPeriod"/>
            </a:pPr>
            <a:endParaRPr lang="en-US" sz="1400" i="0" dirty="0">
              <a:solidFill>
                <a:srgbClr val="000000"/>
              </a:solidFill>
              <a:effectLst/>
            </a:endParaRPr>
          </a:p>
          <a:p>
            <a:pPr algn="l">
              <a:buFont typeface="+mj-lt"/>
              <a:buAutoNum type="arabicPeriod"/>
            </a:pPr>
            <a:r>
              <a:rPr lang="en-US" sz="1400" i="0" dirty="0">
                <a:solidFill>
                  <a:srgbClr val="000000"/>
                </a:solidFill>
                <a:effectLst/>
              </a:rPr>
              <a:t>From the recent past the car sales are stagnated on Gas type. In other hand</a:t>
            </a:r>
          </a:p>
          <a:p>
            <a:pPr marL="742950" lvl="1" indent="-285750" algn="l">
              <a:buFont typeface="+mj-lt"/>
              <a:buAutoNum type="alphaLcPeriod"/>
            </a:pPr>
            <a:r>
              <a:rPr lang="en-US" sz="1400" i="0" dirty="0">
                <a:solidFill>
                  <a:srgbClr val="000000"/>
                </a:solidFill>
                <a:effectLst/>
              </a:rPr>
              <a:t>Petrol car sales are consistent and incremental</a:t>
            </a:r>
          </a:p>
          <a:p>
            <a:pPr marL="742950" lvl="1" indent="-285750" algn="l">
              <a:buFont typeface="+mj-lt"/>
              <a:buAutoNum type="alphaLcPeriod"/>
            </a:pPr>
            <a:r>
              <a:rPr lang="en-US" sz="1400" i="0" dirty="0">
                <a:solidFill>
                  <a:srgbClr val="000000"/>
                </a:solidFill>
                <a:effectLst/>
              </a:rPr>
              <a:t>Diesel car sales have gained exponential momentum</a:t>
            </a:r>
          </a:p>
          <a:p>
            <a:pPr marL="742950" lvl="1" indent="-285750" algn="l">
              <a:buFont typeface="+mj-lt"/>
              <a:buAutoNum type="alphaLcPeriod"/>
            </a:pPr>
            <a:r>
              <a:rPr lang="en-US" sz="1400" i="0" dirty="0">
                <a:solidFill>
                  <a:srgbClr val="000000"/>
                </a:solidFill>
                <a:effectLst/>
              </a:rPr>
              <a:t>Other car sales are stagnated</a:t>
            </a:r>
          </a:p>
          <a:p>
            <a:pPr marL="742950" lvl="1" indent="-285750" algn="l">
              <a:buFont typeface="+mj-lt"/>
              <a:buAutoNum type="alphaLcPeriod"/>
            </a:pPr>
            <a:endParaRPr lang="en-US" sz="1400" i="0" dirty="0">
              <a:solidFill>
                <a:srgbClr val="000000"/>
              </a:solidFill>
              <a:effectLst/>
            </a:endParaRPr>
          </a:p>
          <a:p>
            <a:pPr algn="l">
              <a:buFont typeface="+mj-lt"/>
              <a:buAutoNum type="arabicPeriod"/>
            </a:pPr>
            <a:r>
              <a:rPr lang="en-US" sz="1400" i="0" dirty="0">
                <a:solidFill>
                  <a:srgbClr val="000000"/>
                </a:solidFill>
                <a:effectLst/>
              </a:rPr>
              <a:t>Car registrations are most considered in Luxury and Premium cars</a:t>
            </a:r>
          </a:p>
          <a:p>
            <a:pPr algn="l">
              <a:buFont typeface="+mj-lt"/>
              <a:buAutoNum type="arabicPeriod"/>
            </a:pPr>
            <a:endParaRPr lang="en-US" sz="1400" i="0" dirty="0">
              <a:solidFill>
                <a:srgbClr val="000000"/>
              </a:solidFill>
              <a:effectLst/>
            </a:endParaRPr>
          </a:p>
          <a:p>
            <a:pPr algn="l">
              <a:buFont typeface="+mj-lt"/>
              <a:buAutoNum type="arabicPeriod"/>
            </a:pPr>
            <a:r>
              <a:rPr lang="en-US" sz="1400" i="0" dirty="0">
                <a:solidFill>
                  <a:srgbClr val="000000"/>
                </a:solidFill>
                <a:effectLst/>
              </a:rPr>
              <a:t>Even with affordable price range, gas and other engine type cars are least preferred.</a:t>
            </a:r>
          </a:p>
          <a:p>
            <a:pPr marL="742950" lvl="1" indent="-285750" algn="l">
              <a:buFont typeface="+mj-lt"/>
              <a:buAutoNum type="alphaLcPeriod"/>
            </a:pPr>
            <a:endParaRPr lang="en-US" sz="900" i="0" dirty="0">
              <a:solidFill>
                <a:srgbClr val="000000"/>
              </a:solidFill>
              <a:effectLst/>
            </a:endParaRPr>
          </a:p>
        </p:txBody>
      </p:sp>
    </p:spTree>
    <p:extLst>
      <p:ext uri="{BB962C8B-B14F-4D97-AF65-F5344CB8AC3E}">
        <p14:creationId xmlns:p14="http://schemas.microsoft.com/office/powerpoint/2010/main" val="3534864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Recommendation 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508809"/>
            <a:ext cx="1560173" cy="340074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5C90252C-3E28-4310-89D5-F2CF8221C89F}"/>
              </a:ext>
            </a:extLst>
          </p:cNvPr>
          <p:cNvSpPr txBox="1"/>
          <p:nvPr/>
        </p:nvSpPr>
        <p:spPr>
          <a:xfrm>
            <a:off x="1647479" y="1452031"/>
            <a:ext cx="6631198" cy="3677930"/>
          </a:xfrm>
          <a:prstGeom prst="rect">
            <a:avLst/>
          </a:prstGeom>
          <a:noFill/>
        </p:spPr>
        <p:txBody>
          <a:bodyPr wrap="square">
            <a:spAutoFit/>
          </a:bodyPr>
          <a:lstStyle/>
          <a:p>
            <a:pPr marL="342900" indent="-342900" algn="l">
              <a:buFont typeface="+mj-lt"/>
              <a:buAutoNum type="arabicPeriod" startAt="8"/>
            </a:pPr>
            <a:r>
              <a:rPr lang="en-US" sz="1400" i="0" dirty="0">
                <a:solidFill>
                  <a:srgbClr val="000000"/>
                </a:solidFill>
                <a:effectLst/>
              </a:rPr>
              <a:t>Most preferred</a:t>
            </a:r>
          </a:p>
          <a:p>
            <a:pPr marL="800100" lvl="1" indent="-342900" algn="l">
              <a:buFont typeface="Wingdings" panose="05000000000000000000" pitchFamily="2" charset="2"/>
              <a:buChar char="§"/>
            </a:pPr>
            <a:r>
              <a:rPr lang="en-US" sz="1400" i="0" dirty="0">
                <a:solidFill>
                  <a:srgbClr val="000000"/>
                </a:solidFill>
                <a:effectLst/>
              </a:rPr>
              <a:t>engine types are Petrol and Diesel</a:t>
            </a:r>
          </a:p>
          <a:p>
            <a:pPr marL="800100" lvl="1" indent="-342900" algn="l">
              <a:buFont typeface="Wingdings" panose="05000000000000000000" pitchFamily="2" charset="2"/>
              <a:buChar char="§"/>
            </a:pPr>
            <a:r>
              <a:rPr lang="en-US" sz="1400" i="0" dirty="0">
                <a:solidFill>
                  <a:srgbClr val="000000"/>
                </a:solidFill>
                <a:effectLst/>
              </a:rPr>
              <a:t>body types are cross-overs and sedan</a:t>
            </a:r>
          </a:p>
          <a:p>
            <a:pPr marL="800100" lvl="1" indent="-342900" algn="l">
              <a:buFont typeface="Wingdings" panose="05000000000000000000" pitchFamily="2" charset="2"/>
              <a:buChar char="§"/>
            </a:pPr>
            <a:r>
              <a:rPr lang="en-US" sz="1400" i="0" dirty="0">
                <a:solidFill>
                  <a:srgbClr val="000000"/>
                </a:solidFill>
                <a:effectLst/>
              </a:rPr>
              <a:t>Other type cars are consistent and gradually increasing in sales</a:t>
            </a:r>
          </a:p>
          <a:p>
            <a:pPr marL="800100" lvl="1" indent="-342900" algn="l">
              <a:buFont typeface="+mj-lt"/>
              <a:buAutoNum type="arabicPeriod" startAt="8"/>
            </a:pPr>
            <a:endParaRPr lang="en-US" sz="1400" i="0" dirty="0">
              <a:solidFill>
                <a:srgbClr val="000000"/>
              </a:solidFill>
              <a:effectLst/>
            </a:endParaRPr>
          </a:p>
          <a:p>
            <a:pPr marL="342900" indent="-342900" algn="l">
              <a:buFont typeface="+mj-lt"/>
              <a:buAutoNum type="arabicPeriod" startAt="8"/>
            </a:pPr>
            <a:r>
              <a:rPr lang="en-US" sz="1400" i="0" dirty="0">
                <a:solidFill>
                  <a:srgbClr val="000000"/>
                </a:solidFill>
                <a:effectLst/>
              </a:rPr>
              <a:t>Irrespective of tenure, Sedans are always on demand followed with Cross-over and hatch.</a:t>
            </a:r>
          </a:p>
          <a:p>
            <a:pPr marL="342900" indent="-342900" algn="l">
              <a:buFont typeface="+mj-lt"/>
              <a:buAutoNum type="arabicPeriod" startAt="8"/>
            </a:pPr>
            <a:endParaRPr lang="en-US" sz="1400" i="0" dirty="0">
              <a:solidFill>
                <a:srgbClr val="000000"/>
              </a:solidFill>
              <a:effectLst/>
            </a:endParaRPr>
          </a:p>
          <a:p>
            <a:pPr marL="342900" indent="-342900" algn="l">
              <a:buFont typeface="+mj-lt"/>
              <a:buAutoNum type="arabicPeriod" startAt="8"/>
            </a:pPr>
            <a:r>
              <a:rPr lang="en-US" sz="1400" i="0" dirty="0">
                <a:solidFill>
                  <a:srgbClr val="000000"/>
                </a:solidFill>
                <a:effectLst/>
              </a:rPr>
              <a:t>Tremendous sales reported in 2016 for these super premium cars by Bentley, Land Rover, </a:t>
            </a:r>
            <a:r>
              <a:rPr lang="en-US" sz="1400" dirty="0">
                <a:solidFill>
                  <a:srgbClr val="000000"/>
                </a:solidFill>
              </a:rPr>
              <a:t>T</a:t>
            </a:r>
            <a:r>
              <a:rPr lang="en-US" sz="1400" i="0" dirty="0">
                <a:solidFill>
                  <a:srgbClr val="000000"/>
                </a:solidFill>
                <a:effectLst/>
              </a:rPr>
              <a:t>oyota, Tesla, Lexus, Cadillac &amp; BMW</a:t>
            </a:r>
          </a:p>
          <a:p>
            <a:pPr marL="342900" indent="-342900" algn="l">
              <a:buFont typeface="+mj-lt"/>
              <a:buAutoNum type="arabicPeriod" startAt="8"/>
            </a:pPr>
            <a:endParaRPr lang="en-US" sz="1400" i="0" dirty="0">
              <a:solidFill>
                <a:srgbClr val="000000"/>
              </a:solidFill>
              <a:effectLst/>
            </a:endParaRPr>
          </a:p>
          <a:p>
            <a:pPr marL="342900" indent="-342900" algn="l">
              <a:buFont typeface="+mj-lt"/>
              <a:buAutoNum type="arabicPeriod" startAt="8"/>
            </a:pPr>
            <a:r>
              <a:rPr lang="en-US" sz="1400" dirty="0">
                <a:solidFill>
                  <a:srgbClr val="000000"/>
                </a:solidFill>
              </a:rPr>
              <a:t>R</a:t>
            </a:r>
            <a:r>
              <a:rPr lang="en-US" sz="1400" i="0" dirty="0">
                <a:solidFill>
                  <a:srgbClr val="000000"/>
                </a:solidFill>
                <a:effectLst/>
              </a:rPr>
              <a:t>ecently Crossovers are leading in sales followed by sedans</a:t>
            </a:r>
          </a:p>
          <a:p>
            <a:pPr marL="342900" indent="-342900" algn="l">
              <a:buFont typeface="+mj-lt"/>
              <a:buAutoNum type="arabicPeriod" startAt="8"/>
            </a:pPr>
            <a:endParaRPr lang="en-US" sz="1400" i="0" dirty="0">
              <a:solidFill>
                <a:srgbClr val="000000"/>
              </a:solidFill>
              <a:effectLst/>
            </a:endParaRPr>
          </a:p>
          <a:p>
            <a:pPr marL="342900" indent="-342900" algn="l">
              <a:buFont typeface="+mj-lt"/>
              <a:buAutoNum type="arabicPeriod" startAt="8"/>
            </a:pPr>
            <a:r>
              <a:rPr lang="en-US" sz="1400" i="0" dirty="0">
                <a:solidFill>
                  <a:srgbClr val="000000"/>
                </a:solidFill>
                <a:effectLst/>
              </a:rPr>
              <a:t>Most of the recent premium cars engine type is Petrol</a:t>
            </a:r>
          </a:p>
          <a:p>
            <a:pPr marL="342900" indent="-342900" algn="l">
              <a:buFont typeface="+mj-lt"/>
              <a:buAutoNum type="arabicPeriod" startAt="8"/>
            </a:pPr>
            <a:endParaRPr lang="en-US" sz="1400" i="0" dirty="0">
              <a:solidFill>
                <a:srgbClr val="000000"/>
              </a:solidFill>
              <a:effectLst/>
            </a:endParaRPr>
          </a:p>
          <a:p>
            <a:pPr marL="342900" indent="-342900" algn="l">
              <a:buFont typeface="+mj-lt"/>
              <a:buAutoNum type="arabicPeriod" startAt="8"/>
            </a:pPr>
            <a:r>
              <a:rPr lang="en-US" sz="1400" i="0" dirty="0">
                <a:solidFill>
                  <a:srgbClr val="000000"/>
                </a:solidFill>
                <a:effectLst/>
              </a:rPr>
              <a:t>Cars Loose / Gain Demand</a:t>
            </a:r>
          </a:p>
          <a:p>
            <a:pPr marL="742950" lvl="1" indent="-285750" algn="l">
              <a:buFont typeface="+mj-lt"/>
              <a:buAutoNum type="alphaLcPeriod"/>
            </a:pPr>
            <a:endParaRPr lang="en-US" sz="900" i="0" dirty="0">
              <a:solidFill>
                <a:srgbClr val="000000"/>
              </a:solidFill>
              <a:effectLst/>
            </a:endParaRPr>
          </a:p>
        </p:txBody>
      </p:sp>
      <p:pic>
        <p:nvPicPr>
          <p:cNvPr id="18434" name="Picture 2">
            <a:extLst>
              <a:ext uri="{FF2B5EF4-FFF2-40B4-BE49-F238E27FC236}">
                <a16:creationId xmlns:a16="http://schemas.microsoft.com/office/drawing/2014/main" id="{7AE47AB7-4667-4A1E-8A66-5197499B4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358" y="2080758"/>
            <a:ext cx="3216416" cy="280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146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Insights</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47902"/>
            <a:ext cx="1847850" cy="402779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5C90252C-3E28-4310-89D5-F2CF8221C89F}"/>
              </a:ext>
            </a:extLst>
          </p:cNvPr>
          <p:cNvSpPr txBox="1"/>
          <p:nvPr/>
        </p:nvSpPr>
        <p:spPr>
          <a:xfrm>
            <a:off x="2055509" y="1180976"/>
            <a:ext cx="8310886" cy="3893374"/>
          </a:xfrm>
          <a:prstGeom prst="rect">
            <a:avLst/>
          </a:prstGeom>
          <a:noFill/>
        </p:spPr>
        <p:txBody>
          <a:bodyPr wrap="square">
            <a:spAutoFit/>
          </a:bodyPr>
          <a:lstStyle/>
          <a:p>
            <a:pPr marL="228600" indent="-228600" algn="l">
              <a:buFont typeface="+mj-lt"/>
              <a:buAutoNum type="arabicPeriod"/>
            </a:pPr>
            <a:r>
              <a:rPr lang="en-US" sz="1400" i="0" dirty="0">
                <a:solidFill>
                  <a:srgbClr val="000000"/>
                </a:solidFill>
                <a:effectLst/>
              </a:rPr>
              <a:t>Cars should be available from all price ranges.</a:t>
            </a:r>
          </a:p>
          <a:p>
            <a:pPr marL="228600" indent="-228600" algn="l">
              <a:buFont typeface="+mj-lt"/>
              <a:buAutoNum type="arabicPeriod"/>
            </a:pPr>
            <a:endParaRPr lang="en-US" sz="1400" i="0" dirty="0">
              <a:solidFill>
                <a:srgbClr val="000000"/>
              </a:solidFill>
              <a:effectLst/>
            </a:endParaRPr>
          </a:p>
          <a:p>
            <a:pPr marL="228600" indent="-228600" algn="l">
              <a:buFont typeface="+mj-lt"/>
              <a:buAutoNum type="arabicPeriod"/>
            </a:pPr>
            <a:r>
              <a:rPr lang="en-US" sz="1400" i="0" dirty="0">
                <a:solidFill>
                  <a:srgbClr val="000000"/>
                </a:solidFill>
                <a:effectLst/>
              </a:rPr>
              <a:t>As 10000 to 35000 /- is the most sales happening price range and there are no cars available in 40000 to 60000 /- price bracket, procuring these price ranged cars should potentially improves the sales.</a:t>
            </a:r>
          </a:p>
          <a:p>
            <a:pPr marL="228600" indent="-228600" algn="l">
              <a:buFont typeface="+mj-lt"/>
              <a:buAutoNum type="arabicPeriod"/>
            </a:pPr>
            <a:endParaRPr lang="en-US" sz="1400" i="0" dirty="0">
              <a:solidFill>
                <a:srgbClr val="000000"/>
              </a:solidFill>
              <a:effectLst/>
            </a:endParaRPr>
          </a:p>
          <a:p>
            <a:pPr marL="228600" indent="-228600" algn="l">
              <a:buFont typeface="+mj-lt"/>
              <a:buAutoNum type="arabicPeriod"/>
            </a:pPr>
            <a:r>
              <a:rPr lang="en-US" sz="1400" i="0" dirty="0">
                <a:solidFill>
                  <a:srgbClr val="000000"/>
                </a:solidFill>
                <a:effectLst/>
              </a:rPr>
              <a:t>Pulse of the customer likelihood and market more such cars.</a:t>
            </a:r>
          </a:p>
          <a:p>
            <a:pPr marL="228600" indent="-228600" algn="l">
              <a:buFont typeface="+mj-lt"/>
              <a:buAutoNum type="arabicPeriod"/>
            </a:pPr>
            <a:endParaRPr lang="en-US" sz="1400" i="0" dirty="0">
              <a:solidFill>
                <a:srgbClr val="000000"/>
              </a:solidFill>
              <a:effectLst/>
            </a:endParaRPr>
          </a:p>
          <a:p>
            <a:pPr marL="228600" indent="-228600" algn="l">
              <a:buFont typeface="+mj-lt"/>
              <a:buAutoNum type="arabicPeriod"/>
            </a:pPr>
            <a:r>
              <a:rPr lang="en-US" sz="1400" i="0" dirty="0">
                <a:solidFill>
                  <a:srgbClr val="000000"/>
                </a:solidFill>
                <a:effectLst/>
              </a:rPr>
              <a:t>Petrol and Diesel cars are most popular.</a:t>
            </a:r>
          </a:p>
          <a:p>
            <a:pPr marL="228600" indent="-228600" algn="l">
              <a:buFont typeface="+mj-lt"/>
              <a:buAutoNum type="arabicPeriod"/>
            </a:pPr>
            <a:endParaRPr lang="en-US" sz="1400" i="0" dirty="0">
              <a:solidFill>
                <a:srgbClr val="000000"/>
              </a:solidFill>
              <a:effectLst/>
            </a:endParaRPr>
          </a:p>
          <a:p>
            <a:pPr marL="228600" indent="-228600" algn="l">
              <a:buFont typeface="+mj-lt"/>
              <a:buAutoNum type="arabicPeriod"/>
            </a:pPr>
            <a:r>
              <a:rPr lang="en-US" sz="1400" i="0" dirty="0">
                <a:solidFill>
                  <a:srgbClr val="000000"/>
                </a:solidFill>
                <a:effectLst/>
              </a:rPr>
              <a:t>Full wheel drive is most preferred in Crossovers and Front wheel drive in Sedan cars</a:t>
            </a:r>
          </a:p>
          <a:p>
            <a:pPr marL="228600" indent="-228600" algn="l">
              <a:buFont typeface="+mj-lt"/>
              <a:buAutoNum type="arabicPeriod"/>
            </a:pPr>
            <a:endParaRPr lang="en-US" sz="1400" i="0" dirty="0">
              <a:solidFill>
                <a:srgbClr val="000000"/>
              </a:solidFill>
              <a:effectLst/>
            </a:endParaRPr>
          </a:p>
          <a:p>
            <a:pPr marL="228600" indent="-228600" algn="l">
              <a:buFont typeface="+mj-lt"/>
              <a:buAutoNum type="arabicPeriod"/>
            </a:pPr>
            <a:r>
              <a:rPr lang="en-US" sz="1400" i="0" dirty="0">
                <a:solidFill>
                  <a:srgbClr val="000000"/>
                </a:solidFill>
                <a:effectLst/>
              </a:rPr>
              <a:t>So bring more inventory from most value for money branded cars like Mercedes-Benz, Toyota, BMW, Volkswagen etc.. Crossovers with Full wheel drive Sedans with front wheel drive</a:t>
            </a:r>
          </a:p>
          <a:p>
            <a:pPr marL="228600" indent="-228600" algn="l">
              <a:buFont typeface="+mj-lt"/>
              <a:buAutoNum type="arabicPeriod"/>
            </a:pPr>
            <a:endParaRPr lang="en-US" sz="1400" i="0" dirty="0">
              <a:solidFill>
                <a:srgbClr val="000000"/>
              </a:solidFill>
              <a:effectLst/>
            </a:endParaRPr>
          </a:p>
          <a:p>
            <a:pPr marL="228600" indent="-228600" algn="l">
              <a:buFont typeface="+mj-lt"/>
              <a:buAutoNum type="arabicPeriod"/>
            </a:pPr>
            <a:r>
              <a:rPr lang="en-US" sz="1400" i="0" dirty="0">
                <a:solidFill>
                  <a:srgbClr val="000000"/>
                </a:solidFill>
                <a:effectLst/>
              </a:rPr>
              <a:t>Luxury and Premium used cars booming sales due to hike in new car prices.</a:t>
            </a:r>
          </a:p>
          <a:p>
            <a:pPr marL="228600" indent="-228600" algn="l">
              <a:buFont typeface="+mj-lt"/>
              <a:buAutoNum type="arabicPeriod"/>
            </a:pPr>
            <a:endParaRPr lang="en-US" sz="1400" i="0" dirty="0">
              <a:solidFill>
                <a:srgbClr val="000000"/>
              </a:solidFill>
              <a:effectLst/>
            </a:endParaRPr>
          </a:p>
          <a:p>
            <a:pPr marL="742950" lvl="1" indent="-285750" algn="l">
              <a:buFont typeface="+mj-lt"/>
              <a:buAutoNum type="alphaLcPeriod"/>
            </a:pPr>
            <a:endParaRPr lang="en-US" sz="900" i="0" dirty="0">
              <a:solidFill>
                <a:srgbClr val="000000"/>
              </a:solidFill>
              <a:effectLst/>
            </a:endParaRPr>
          </a:p>
        </p:txBody>
      </p:sp>
    </p:spTree>
    <p:extLst>
      <p:ext uri="{BB962C8B-B14F-4D97-AF65-F5344CB8AC3E}">
        <p14:creationId xmlns:p14="http://schemas.microsoft.com/office/powerpoint/2010/main" val="910692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0680" y="305224"/>
            <a:ext cx="10964328" cy="724247"/>
          </a:xfrm>
          <a:solidFill>
            <a:srgbClr val="0070C0"/>
          </a:solidFill>
        </p:spPr>
        <p:txBody>
          <a:bodyPr>
            <a:normAutofit/>
          </a:bodyPr>
          <a:lstStyle/>
          <a:p>
            <a:pPr algn="l"/>
            <a:r>
              <a:rPr lang="en-US" sz="4400" dirty="0">
                <a:solidFill>
                  <a:schemeClr val="bg1">
                    <a:lumMod val="95000"/>
                  </a:schemeClr>
                </a:solidFill>
              </a:rPr>
              <a:t>Agenda</a:t>
            </a: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541120" y="5096540"/>
            <a:ext cx="1122225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873573" y="4885247"/>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0" name="TextBox 9">
            <a:extLst>
              <a:ext uri="{FF2B5EF4-FFF2-40B4-BE49-F238E27FC236}">
                <a16:creationId xmlns:a16="http://schemas.microsoft.com/office/drawing/2014/main" id="{91349D49-0952-42B0-BA28-C715128C0EF7}"/>
              </a:ext>
            </a:extLst>
          </p:cNvPr>
          <p:cNvSpPr txBox="1"/>
          <p:nvPr/>
        </p:nvSpPr>
        <p:spPr>
          <a:xfrm>
            <a:off x="541120" y="5406776"/>
            <a:ext cx="1096955" cy="246221"/>
          </a:xfrm>
          <a:prstGeom prst="rect">
            <a:avLst/>
          </a:prstGeom>
          <a:noFill/>
        </p:spPr>
        <p:txBody>
          <a:bodyPr wrap="square" lIns="0" tIns="0" rIns="0" bIns="0" rtlCol="0">
            <a:spAutoFit/>
          </a:bodyPr>
          <a:lstStyle/>
          <a:p>
            <a:pPr algn="ctr"/>
            <a:r>
              <a:rPr lang="en-US" altLang="ko-KR" sz="1600" b="1" dirty="0">
                <a:solidFill>
                  <a:schemeClr val="tx1">
                    <a:lumMod val="75000"/>
                    <a:lumOff val="25000"/>
                  </a:schemeClr>
                </a:solidFill>
                <a:cs typeface="Arial" pitchFamily="34" charset="0"/>
              </a:rPr>
              <a:t>Overview</a:t>
            </a:r>
            <a:endParaRPr lang="ko-KR" altLang="en-US" b="1" dirty="0">
              <a:solidFill>
                <a:schemeClr val="tx1">
                  <a:lumMod val="75000"/>
                  <a:lumOff val="25000"/>
                </a:schemeClr>
              </a:solidFill>
              <a:cs typeface="Arial" pitchFamily="34" charset="0"/>
            </a:endParaRPr>
          </a:p>
        </p:txBody>
      </p:sp>
      <p:sp>
        <p:nvSpPr>
          <p:cNvPr id="11" name="Oval 10">
            <a:extLst>
              <a:ext uri="{FF2B5EF4-FFF2-40B4-BE49-F238E27FC236}">
                <a16:creationId xmlns:a16="http://schemas.microsoft.com/office/drawing/2014/main" id="{78CDC5EC-49E4-45D3-B5AD-722F281E95A9}"/>
              </a:ext>
            </a:extLst>
          </p:cNvPr>
          <p:cNvSpPr/>
          <p:nvPr/>
        </p:nvSpPr>
        <p:spPr>
          <a:xfrm>
            <a:off x="987072" y="5000663"/>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164271" y="4885247"/>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4" name="TextBox 13">
            <a:extLst>
              <a:ext uri="{FF2B5EF4-FFF2-40B4-BE49-F238E27FC236}">
                <a16:creationId xmlns:a16="http://schemas.microsoft.com/office/drawing/2014/main" id="{E89ECC13-6105-4C8C-A418-6C1469B1D599}"/>
              </a:ext>
            </a:extLst>
          </p:cNvPr>
          <p:cNvSpPr txBox="1"/>
          <p:nvPr/>
        </p:nvSpPr>
        <p:spPr>
          <a:xfrm>
            <a:off x="2831818" y="5406776"/>
            <a:ext cx="1096955" cy="492443"/>
          </a:xfrm>
          <a:prstGeom prst="rect">
            <a:avLst/>
          </a:prstGeom>
          <a:noFill/>
        </p:spPr>
        <p:txBody>
          <a:bodyPr wrap="square" lIns="0" tIns="0" rIns="0" bIns="0" rtlCol="0">
            <a:spAutoFit/>
          </a:bodyPr>
          <a:lstStyle/>
          <a:p>
            <a:pPr algn="ctr"/>
            <a:r>
              <a:rPr lang="en-US" altLang="ko-KR" sz="1600" b="1" dirty="0">
                <a:solidFill>
                  <a:schemeClr val="tx1">
                    <a:lumMod val="75000"/>
                    <a:lumOff val="25000"/>
                  </a:schemeClr>
                </a:solidFill>
                <a:cs typeface="Arial" pitchFamily="34" charset="0"/>
              </a:rPr>
              <a:t>Problem Statement</a:t>
            </a:r>
            <a:endParaRPr lang="ko-KR" altLang="en-US" sz="1600" b="1" dirty="0">
              <a:solidFill>
                <a:schemeClr val="tx1">
                  <a:lumMod val="75000"/>
                  <a:lumOff val="25000"/>
                </a:schemeClr>
              </a:solidFill>
              <a:cs typeface="Arial" pitchFamily="34" charset="0"/>
            </a:endParaRPr>
          </a:p>
        </p:txBody>
      </p:sp>
      <p:sp>
        <p:nvSpPr>
          <p:cNvPr id="15" name="Oval 14">
            <a:extLst>
              <a:ext uri="{FF2B5EF4-FFF2-40B4-BE49-F238E27FC236}">
                <a16:creationId xmlns:a16="http://schemas.microsoft.com/office/drawing/2014/main" id="{BAE6FA25-65B3-420D-A130-9D75ADFFF652}"/>
              </a:ext>
            </a:extLst>
          </p:cNvPr>
          <p:cNvSpPr/>
          <p:nvPr/>
        </p:nvSpPr>
        <p:spPr>
          <a:xfrm>
            <a:off x="3277770" y="5000663"/>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454969" y="4885247"/>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8" name="TextBox 17">
            <a:extLst>
              <a:ext uri="{FF2B5EF4-FFF2-40B4-BE49-F238E27FC236}">
                <a16:creationId xmlns:a16="http://schemas.microsoft.com/office/drawing/2014/main" id="{2C031FA0-CD77-479E-8E3B-C9B70E9F8488}"/>
              </a:ext>
            </a:extLst>
          </p:cNvPr>
          <p:cNvSpPr txBox="1"/>
          <p:nvPr/>
        </p:nvSpPr>
        <p:spPr>
          <a:xfrm>
            <a:off x="5122516" y="5406776"/>
            <a:ext cx="1096955" cy="246221"/>
          </a:xfrm>
          <a:prstGeom prst="rect">
            <a:avLst/>
          </a:prstGeom>
          <a:noFill/>
        </p:spPr>
        <p:txBody>
          <a:bodyPr wrap="square" lIns="0" tIns="0" rIns="0" bIns="0" rtlCol="0">
            <a:spAutoFit/>
          </a:bodyPr>
          <a:lstStyle/>
          <a:p>
            <a:pPr algn="ctr"/>
            <a:r>
              <a:rPr lang="en-US" altLang="ko-KR" sz="1600" b="1" dirty="0">
                <a:solidFill>
                  <a:schemeClr val="tx1">
                    <a:lumMod val="75000"/>
                    <a:lumOff val="25000"/>
                  </a:schemeClr>
                </a:solidFill>
                <a:cs typeface="Arial" pitchFamily="34" charset="0"/>
              </a:rPr>
              <a:t>Analysis</a:t>
            </a:r>
            <a:endParaRPr lang="ko-KR" altLang="en-US" sz="1600" b="1" dirty="0">
              <a:solidFill>
                <a:schemeClr val="tx1">
                  <a:lumMod val="75000"/>
                  <a:lumOff val="25000"/>
                </a:schemeClr>
              </a:solidFill>
              <a:cs typeface="Arial" pitchFamily="34" charset="0"/>
            </a:endParaRPr>
          </a:p>
        </p:txBody>
      </p:sp>
      <p:sp>
        <p:nvSpPr>
          <p:cNvPr id="19" name="Oval 18">
            <a:extLst>
              <a:ext uri="{FF2B5EF4-FFF2-40B4-BE49-F238E27FC236}">
                <a16:creationId xmlns:a16="http://schemas.microsoft.com/office/drawing/2014/main" id="{A989E99A-56E0-4BAC-8664-3FB87934CF36}"/>
              </a:ext>
            </a:extLst>
          </p:cNvPr>
          <p:cNvSpPr/>
          <p:nvPr/>
        </p:nvSpPr>
        <p:spPr>
          <a:xfrm>
            <a:off x="5568468" y="5000663"/>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7745667" y="4885247"/>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2" name="TextBox 21">
            <a:extLst>
              <a:ext uri="{FF2B5EF4-FFF2-40B4-BE49-F238E27FC236}">
                <a16:creationId xmlns:a16="http://schemas.microsoft.com/office/drawing/2014/main" id="{52454C18-7E4D-4AC0-880B-6B1E185460AA}"/>
              </a:ext>
            </a:extLst>
          </p:cNvPr>
          <p:cNvSpPr txBox="1"/>
          <p:nvPr/>
        </p:nvSpPr>
        <p:spPr>
          <a:xfrm>
            <a:off x="7313067" y="5406776"/>
            <a:ext cx="1259021" cy="738664"/>
          </a:xfrm>
          <a:prstGeom prst="rect">
            <a:avLst/>
          </a:prstGeom>
          <a:noFill/>
        </p:spPr>
        <p:txBody>
          <a:bodyPr wrap="square" lIns="0" tIns="0" rIns="0" bIns="0" rtlCol="0">
            <a:spAutoFit/>
          </a:bodyPr>
          <a:lstStyle/>
          <a:p>
            <a:pPr algn="ctr"/>
            <a:r>
              <a:rPr lang="en-US" altLang="ko-KR" sz="1600" b="1" dirty="0">
                <a:solidFill>
                  <a:schemeClr val="tx1">
                    <a:lumMod val="75000"/>
                    <a:lumOff val="25000"/>
                  </a:schemeClr>
                </a:solidFill>
                <a:cs typeface="Arial" pitchFamily="34" charset="0"/>
              </a:rPr>
              <a:t>Exploration and Observation</a:t>
            </a:r>
            <a:endParaRPr lang="ko-KR" altLang="en-US" sz="1600" b="1" dirty="0">
              <a:solidFill>
                <a:schemeClr val="tx1">
                  <a:lumMod val="75000"/>
                  <a:lumOff val="25000"/>
                </a:schemeClr>
              </a:solidFill>
              <a:cs typeface="Arial" pitchFamily="34" charset="0"/>
            </a:endParaRPr>
          </a:p>
        </p:txBody>
      </p:sp>
      <p:sp>
        <p:nvSpPr>
          <p:cNvPr id="23" name="Oval 22">
            <a:extLst>
              <a:ext uri="{FF2B5EF4-FFF2-40B4-BE49-F238E27FC236}">
                <a16:creationId xmlns:a16="http://schemas.microsoft.com/office/drawing/2014/main" id="{B96E3AAD-AFC5-4927-BCDB-B1DD217E5EE9}"/>
              </a:ext>
            </a:extLst>
          </p:cNvPr>
          <p:cNvSpPr/>
          <p:nvPr/>
        </p:nvSpPr>
        <p:spPr>
          <a:xfrm>
            <a:off x="7859166" y="5000663"/>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036365" y="4885247"/>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6" name="TextBox 25">
            <a:extLst>
              <a:ext uri="{FF2B5EF4-FFF2-40B4-BE49-F238E27FC236}">
                <a16:creationId xmlns:a16="http://schemas.microsoft.com/office/drawing/2014/main" id="{67C3C604-B1EB-4DDD-843C-BE972F220F26}"/>
              </a:ext>
            </a:extLst>
          </p:cNvPr>
          <p:cNvSpPr txBox="1"/>
          <p:nvPr/>
        </p:nvSpPr>
        <p:spPr>
          <a:xfrm>
            <a:off x="9524589" y="5406776"/>
            <a:ext cx="1714499" cy="246221"/>
          </a:xfrm>
          <a:prstGeom prst="rect">
            <a:avLst/>
          </a:prstGeom>
          <a:noFill/>
        </p:spPr>
        <p:txBody>
          <a:bodyPr wrap="square" lIns="0" tIns="0" rIns="0" bIns="0" rtlCol="0">
            <a:spAutoFit/>
          </a:bodyPr>
          <a:lstStyle/>
          <a:p>
            <a:pPr algn="ctr"/>
            <a:r>
              <a:rPr lang="en-US" altLang="ko-KR" sz="1600" b="1" dirty="0">
                <a:solidFill>
                  <a:schemeClr val="tx1">
                    <a:lumMod val="75000"/>
                    <a:lumOff val="25000"/>
                  </a:schemeClr>
                </a:solidFill>
                <a:cs typeface="Arial" pitchFamily="34" charset="0"/>
              </a:rPr>
              <a:t>Recommendation</a:t>
            </a:r>
            <a:endParaRPr lang="ko-KR" altLang="en-US" sz="1600" b="1" dirty="0">
              <a:solidFill>
                <a:schemeClr val="tx1">
                  <a:lumMod val="75000"/>
                  <a:lumOff val="25000"/>
                </a:schemeClr>
              </a:solidFill>
              <a:cs typeface="Arial" pitchFamily="34" charset="0"/>
            </a:endParaRPr>
          </a:p>
        </p:txBody>
      </p:sp>
      <p:sp>
        <p:nvSpPr>
          <p:cNvPr id="27" name="Oval 26">
            <a:extLst>
              <a:ext uri="{FF2B5EF4-FFF2-40B4-BE49-F238E27FC236}">
                <a16:creationId xmlns:a16="http://schemas.microsoft.com/office/drawing/2014/main" id="{2BE97DF5-9676-49E0-B12F-7169B975D84C}"/>
              </a:ext>
            </a:extLst>
          </p:cNvPr>
          <p:cNvSpPr/>
          <p:nvPr/>
        </p:nvSpPr>
        <p:spPr>
          <a:xfrm>
            <a:off x="10149864" y="5000663"/>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Rounded Rectangle 51">
            <a:extLst>
              <a:ext uri="{FF2B5EF4-FFF2-40B4-BE49-F238E27FC236}">
                <a16:creationId xmlns:a16="http://schemas.microsoft.com/office/drawing/2014/main" id="{8F5BA0AF-A72E-4256-BE4D-8FBDB152EE59}"/>
              </a:ext>
            </a:extLst>
          </p:cNvPr>
          <p:cNvSpPr/>
          <p:nvPr/>
        </p:nvSpPr>
        <p:spPr>
          <a:xfrm>
            <a:off x="1068438" y="4262754"/>
            <a:ext cx="1996341" cy="731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3" name="Group 32">
            <a:extLst>
              <a:ext uri="{FF2B5EF4-FFF2-40B4-BE49-F238E27FC236}">
                <a16:creationId xmlns:a16="http://schemas.microsoft.com/office/drawing/2014/main" id="{EBC624F9-EC82-4A3D-932A-A0D751699EEA}"/>
              </a:ext>
            </a:extLst>
          </p:cNvPr>
          <p:cNvGrpSpPr/>
          <p:nvPr/>
        </p:nvGrpSpPr>
        <p:grpSpPr>
          <a:xfrm>
            <a:off x="1155535" y="2536448"/>
            <a:ext cx="1607390" cy="892552"/>
            <a:chOff x="1704484" y="1766707"/>
            <a:chExt cx="1038452" cy="892552"/>
          </a:xfrm>
        </p:grpSpPr>
        <p:sp>
          <p:nvSpPr>
            <p:cNvPr id="34" name="TextBox 33">
              <a:extLst>
                <a:ext uri="{FF2B5EF4-FFF2-40B4-BE49-F238E27FC236}">
                  <a16:creationId xmlns:a16="http://schemas.microsoft.com/office/drawing/2014/main" id="{494B8375-83D4-4464-8546-55C67D53BC14}"/>
                </a:ext>
              </a:extLst>
            </p:cNvPr>
            <p:cNvSpPr txBox="1"/>
            <p:nvPr/>
          </p:nvSpPr>
          <p:spPr>
            <a:xfrm>
              <a:off x="1724504" y="2012928"/>
              <a:ext cx="101843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Global Scenario of Used car market and its sales</a:t>
              </a:r>
            </a:p>
          </p:txBody>
        </p:sp>
        <p:sp>
          <p:nvSpPr>
            <p:cNvPr id="35" name="TextBox 34">
              <a:extLst>
                <a:ext uri="{FF2B5EF4-FFF2-40B4-BE49-F238E27FC236}">
                  <a16:creationId xmlns:a16="http://schemas.microsoft.com/office/drawing/2014/main" id="{F1F69C21-29A0-4CB2-848C-4FE19C8DDB3C}"/>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Overview</a:t>
              </a:r>
              <a:endParaRPr lang="ko-KR" altLang="en-US" sz="1400" b="1" dirty="0">
                <a:solidFill>
                  <a:schemeClr val="tx1">
                    <a:lumMod val="75000"/>
                    <a:lumOff val="25000"/>
                  </a:schemeClr>
                </a:solidFill>
                <a:cs typeface="Arial" pitchFamily="34" charset="0"/>
              </a:endParaRPr>
            </a:p>
          </p:txBody>
        </p:sp>
      </p:grpSp>
      <p:cxnSp>
        <p:nvCxnSpPr>
          <p:cNvPr id="36" name="Straight Connector 35">
            <a:extLst>
              <a:ext uri="{FF2B5EF4-FFF2-40B4-BE49-F238E27FC236}">
                <a16:creationId xmlns:a16="http://schemas.microsoft.com/office/drawing/2014/main" id="{4945E63C-3072-4DFA-BA98-CBEE79C550C3}"/>
              </a:ext>
            </a:extLst>
          </p:cNvPr>
          <p:cNvCxnSpPr/>
          <p:nvPr/>
        </p:nvCxnSpPr>
        <p:spPr>
          <a:xfrm>
            <a:off x="1068439" y="2502912"/>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9" name="Rounded Rectangle 52">
            <a:extLst>
              <a:ext uri="{FF2B5EF4-FFF2-40B4-BE49-F238E27FC236}">
                <a16:creationId xmlns:a16="http://schemas.microsoft.com/office/drawing/2014/main" id="{836CD8EE-67E0-426F-87B1-1CEC08693D16}"/>
              </a:ext>
            </a:extLst>
          </p:cNvPr>
          <p:cNvSpPr/>
          <p:nvPr/>
        </p:nvSpPr>
        <p:spPr>
          <a:xfrm>
            <a:off x="3354813" y="4025613"/>
            <a:ext cx="1854951" cy="8102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7" name="Group 36">
            <a:extLst>
              <a:ext uri="{FF2B5EF4-FFF2-40B4-BE49-F238E27FC236}">
                <a16:creationId xmlns:a16="http://schemas.microsoft.com/office/drawing/2014/main" id="{3F29E345-1DCA-4195-AC2B-0A0D78AEA7F9}"/>
              </a:ext>
            </a:extLst>
          </p:cNvPr>
          <p:cNvGrpSpPr/>
          <p:nvPr/>
        </p:nvGrpSpPr>
        <p:grpSpPr>
          <a:xfrm>
            <a:off x="3441910" y="2340667"/>
            <a:ext cx="1607390" cy="1261884"/>
            <a:chOff x="1704484" y="1766707"/>
            <a:chExt cx="1038452" cy="1261884"/>
          </a:xfrm>
        </p:grpSpPr>
        <p:sp>
          <p:nvSpPr>
            <p:cNvPr id="38" name="TextBox 37">
              <a:extLst>
                <a:ext uri="{FF2B5EF4-FFF2-40B4-BE49-F238E27FC236}">
                  <a16:creationId xmlns:a16="http://schemas.microsoft.com/office/drawing/2014/main" id="{B2C55FB7-65A7-49E5-8854-514B42525A3F}"/>
                </a:ext>
              </a:extLst>
            </p:cNvPr>
            <p:cNvSpPr txBox="1"/>
            <p:nvPr/>
          </p:nvSpPr>
          <p:spPr>
            <a:xfrm>
              <a:off x="1724504" y="2012928"/>
              <a:ext cx="1018432"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Due to the increased price of new cars, used car sales are on a global increase .  </a:t>
              </a:r>
            </a:p>
          </p:txBody>
        </p:sp>
        <p:sp>
          <p:nvSpPr>
            <p:cNvPr id="39" name="TextBox 38">
              <a:extLst>
                <a:ext uri="{FF2B5EF4-FFF2-40B4-BE49-F238E27FC236}">
                  <a16:creationId xmlns:a16="http://schemas.microsoft.com/office/drawing/2014/main" id="{43DB14B2-14C0-4113-87EB-B56BA0672E06}"/>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Problem</a:t>
              </a:r>
              <a:endParaRPr lang="ko-KR" altLang="en-US" sz="1400" b="1" dirty="0">
                <a:solidFill>
                  <a:schemeClr val="tx1">
                    <a:lumMod val="75000"/>
                    <a:lumOff val="25000"/>
                  </a:schemeClr>
                </a:solidFill>
                <a:cs typeface="Arial" pitchFamily="34" charset="0"/>
              </a:endParaRPr>
            </a:p>
          </p:txBody>
        </p:sp>
      </p:grpSp>
      <p:cxnSp>
        <p:nvCxnSpPr>
          <p:cNvPr id="40" name="Straight Connector 39">
            <a:extLst>
              <a:ext uri="{FF2B5EF4-FFF2-40B4-BE49-F238E27FC236}">
                <a16:creationId xmlns:a16="http://schemas.microsoft.com/office/drawing/2014/main" id="{86314678-9DF4-48F2-8A24-A4D7A50D3AE0}"/>
              </a:ext>
            </a:extLst>
          </p:cNvPr>
          <p:cNvCxnSpPr/>
          <p:nvPr/>
        </p:nvCxnSpPr>
        <p:spPr>
          <a:xfrm>
            <a:off x="3354814" y="2301831"/>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0" name="Rounded Rectangle 53">
            <a:extLst>
              <a:ext uri="{FF2B5EF4-FFF2-40B4-BE49-F238E27FC236}">
                <a16:creationId xmlns:a16="http://schemas.microsoft.com/office/drawing/2014/main" id="{40B45065-DEAA-44FA-BF2B-442E31E2AB1B}"/>
              </a:ext>
            </a:extLst>
          </p:cNvPr>
          <p:cNvSpPr/>
          <p:nvPr/>
        </p:nvSpPr>
        <p:spPr>
          <a:xfrm>
            <a:off x="5710340" y="3797210"/>
            <a:ext cx="2977553" cy="9240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1" name="Group 40">
            <a:extLst>
              <a:ext uri="{FF2B5EF4-FFF2-40B4-BE49-F238E27FC236}">
                <a16:creationId xmlns:a16="http://schemas.microsoft.com/office/drawing/2014/main" id="{FE891F37-9056-45DE-8417-329E771A3C7E}"/>
              </a:ext>
            </a:extLst>
          </p:cNvPr>
          <p:cNvGrpSpPr/>
          <p:nvPr/>
        </p:nvGrpSpPr>
        <p:grpSpPr>
          <a:xfrm>
            <a:off x="6013913" y="2255444"/>
            <a:ext cx="2345951" cy="1122183"/>
            <a:chOff x="1698353" y="1981489"/>
            <a:chExt cx="1038115" cy="1122183"/>
          </a:xfrm>
        </p:grpSpPr>
        <p:sp>
          <p:nvSpPr>
            <p:cNvPr id="42" name="TextBox 41">
              <a:extLst>
                <a:ext uri="{FF2B5EF4-FFF2-40B4-BE49-F238E27FC236}">
                  <a16:creationId xmlns:a16="http://schemas.microsoft.com/office/drawing/2014/main" id="{D55FA7FF-3EC2-4FFF-BDD0-1F77974A36BF}"/>
                </a:ext>
              </a:extLst>
            </p:cNvPr>
            <p:cNvSpPr txBox="1"/>
            <p:nvPr/>
          </p:nvSpPr>
          <p:spPr>
            <a:xfrm>
              <a:off x="1718036" y="2272675"/>
              <a:ext cx="101843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EDA methodology used on car sales data  for analysis and data exploration</a:t>
              </a:r>
            </a:p>
          </p:txBody>
        </p:sp>
        <p:sp>
          <p:nvSpPr>
            <p:cNvPr id="43" name="TextBox 42">
              <a:extLst>
                <a:ext uri="{FF2B5EF4-FFF2-40B4-BE49-F238E27FC236}">
                  <a16:creationId xmlns:a16="http://schemas.microsoft.com/office/drawing/2014/main" id="{3457FA7F-9CAD-4D59-9ACA-C35846779648}"/>
                </a:ext>
              </a:extLst>
            </p:cNvPr>
            <p:cNvSpPr txBox="1"/>
            <p:nvPr/>
          </p:nvSpPr>
          <p:spPr>
            <a:xfrm>
              <a:off x="1698353" y="1981489"/>
              <a:ext cx="1029977" cy="30843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Analysis &amp; Exploration</a:t>
              </a:r>
              <a:endParaRPr lang="ko-KR" altLang="en-US" sz="1400" b="1" dirty="0">
                <a:solidFill>
                  <a:schemeClr val="tx1">
                    <a:lumMod val="75000"/>
                    <a:lumOff val="25000"/>
                  </a:schemeClr>
                </a:solidFill>
                <a:cs typeface="Arial" pitchFamily="34" charset="0"/>
              </a:endParaRPr>
            </a:p>
          </p:txBody>
        </p:sp>
      </p:grpSp>
      <p:cxnSp>
        <p:nvCxnSpPr>
          <p:cNvPr id="44" name="Straight Connector 43">
            <a:extLst>
              <a:ext uri="{FF2B5EF4-FFF2-40B4-BE49-F238E27FC236}">
                <a16:creationId xmlns:a16="http://schemas.microsoft.com/office/drawing/2014/main" id="{38110DDC-E9A4-4561-A4A9-DF8A1B8259D4}"/>
              </a:ext>
            </a:extLst>
          </p:cNvPr>
          <p:cNvCxnSpPr/>
          <p:nvPr/>
        </p:nvCxnSpPr>
        <p:spPr>
          <a:xfrm>
            <a:off x="5641189" y="2097602"/>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1" name="Rounded Rectangle 54">
            <a:extLst>
              <a:ext uri="{FF2B5EF4-FFF2-40B4-BE49-F238E27FC236}">
                <a16:creationId xmlns:a16="http://schemas.microsoft.com/office/drawing/2014/main" id="{F5023ADE-B1B0-4222-868B-BA3B33191A46}"/>
              </a:ext>
            </a:extLst>
          </p:cNvPr>
          <p:cNvSpPr/>
          <p:nvPr/>
        </p:nvSpPr>
        <p:spPr>
          <a:xfrm>
            <a:off x="9271080" y="3495677"/>
            <a:ext cx="2160000" cy="993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5" name="Group 44">
            <a:extLst>
              <a:ext uri="{FF2B5EF4-FFF2-40B4-BE49-F238E27FC236}">
                <a16:creationId xmlns:a16="http://schemas.microsoft.com/office/drawing/2014/main" id="{8C50CAD3-614D-4A7E-BB22-02333AB0A545}"/>
              </a:ext>
            </a:extLst>
          </p:cNvPr>
          <p:cNvGrpSpPr/>
          <p:nvPr/>
        </p:nvGrpSpPr>
        <p:grpSpPr>
          <a:xfrm>
            <a:off x="9384969" y="2256756"/>
            <a:ext cx="1932222" cy="723940"/>
            <a:chOff x="1704484" y="1766707"/>
            <a:chExt cx="1047970" cy="723940"/>
          </a:xfrm>
        </p:grpSpPr>
        <p:sp>
          <p:nvSpPr>
            <p:cNvPr id="46" name="TextBox 45">
              <a:extLst>
                <a:ext uri="{FF2B5EF4-FFF2-40B4-BE49-F238E27FC236}">
                  <a16:creationId xmlns:a16="http://schemas.microsoft.com/office/drawing/2014/main" id="{E826265D-10D1-4C16-B59F-C069B3E076F7}"/>
                </a:ext>
              </a:extLst>
            </p:cNvPr>
            <p:cNvSpPr txBox="1"/>
            <p:nvPr/>
          </p:nvSpPr>
          <p:spPr>
            <a:xfrm>
              <a:off x="1734022" y="2213648"/>
              <a:ext cx="101843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A9997F02-0337-4E08-8839-1E5F78FDFD58}"/>
                </a:ext>
              </a:extLst>
            </p:cNvPr>
            <p:cNvSpPr txBox="1"/>
            <p:nvPr/>
          </p:nvSpPr>
          <p:spPr>
            <a:xfrm>
              <a:off x="1704484" y="1766707"/>
              <a:ext cx="1047970" cy="523220"/>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Recommendations        &amp; Insights</a:t>
              </a:r>
              <a:endParaRPr lang="ko-KR" altLang="en-US" sz="1400" b="1" dirty="0">
                <a:solidFill>
                  <a:schemeClr val="tx1">
                    <a:lumMod val="75000"/>
                    <a:lumOff val="25000"/>
                  </a:schemeClr>
                </a:solidFill>
                <a:cs typeface="Arial" pitchFamily="34" charset="0"/>
              </a:endParaRPr>
            </a:p>
          </p:txBody>
        </p:sp>
      </p:grpSp>
      <p:cxnSp>
        <p:nvCxnSpPr>
          <p:cNvPr id="48" name="Straight Connector 47">
            <a:extLst>
              <a:ext uri="{FF2B5EF4-FFF2-40B4-BE49-F238E27FC236}">
                <a16:creationId xmlns:a16="http://schemas.microsoft.com/office/drawing/2014/main" id="{BDEEA21C-F499-485A-943E-0B75AF6DA277}"/>
              </a:ext>
            </a:extLst>
          </p:cNvPr>
          <p:cNvCxnSpPr/>
          <p:nvPr/>
        </p:nvCxnSpPr>
        <p:spPr>
          <a:xfrm>
            <a:off x="9161013" y="1881093"/>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714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Insights 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47902"/>
            <a:ext cx="1766988" cy="385153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5C90252C-3E28-4310-89D5-F2CF8221C89F}"/>
              </a:ext>
            </a:extLst>
          </p:cNvPr>
          <p:cNvSpPr txBox="1"/>
          <p:nvPr/>
        </p:nvSpPr>
        <p:spPr>
          <a:xfrm>
            <a:off x="1850459" y="1222272"/>
            <a:ext cx="8718916" cy="3893374"/>
          </a:xfrm>
          <a:prstGeom prst="rect">
            <a:avLst/>
          </a:prstGeom>
          <a:noFill/>
        </p:spPr>
        <p:txBody>
          <a:bodyPr wrap="square">
            <a:spAutoFit/>
          </a:bodyPr>
          <a:lstStyle/>
          <a:p>
            <a:pPr marL="342900" indent="-342900" algn="l">
              <a:buFont typeface="+mj-lt"/>
              <a:buAutoNum type="arabicPeriod" startAt="8"/>
            </a:pPr>
            <a:r>
              <a:rPr lang="en-US" sz="1400" i="0" dirty="0">
                <a:solidFill>
                  <a:srgbClr val="000000"/>
                </a:solidFill>
                <a:effectLst/>
              </a:rPr>
              <a:t>Market &amp; Procure more latest, future ready and sophisticated cars like Engine type other (Hybrid and Electric cars). Despite the fact that car sales fluctuated across years, the Other cars sales are consistent and seen ramp up in sales recently.</a:t>
            </a:r>
          </a:p>
          <a:p>
            <a:pPr marL="342900" indent="-342900" algn="l">
              <a:buFont typeface="+mj-lt"/>
              <a:buAutoNum type="arabicPeriod" startAt="8"/>
            </a:pPr>
            <a:endParaRPr lang="en-US" sz="1400" i="0" dirty="0">
              <a:solidFill>
                <a:srgbClr val="000000"/>
              </a:solidFill>
              <a:effectLst/>
            </a:endParaRPr>
          </a:p>
          <a:p>
            <a:pPr marL="342900" indent="-342900" algn="l">
              <a:buFont typeface="+mj-lt"/>
              <a:buAutoNum type="arabicPeriod" startAt="8"/>
            </a:pPr>
            <a:r>
              <a:rPr lang="en-US" sz="1400" i="0" dirty="0">
                <a:solidFill>
                  <a:srgbClr val="000000"/>
                </a:solidFill>
                <a:effectLst/>
              </a:rPr>
              <a:t>Immediate tactical approach and Impressive strategic approach</a:t>
            </a:r>
          </a:p>
          <a:p>
            <a:pPr marL="342900" indent="-342900" algn="l">
              <a:buFont typeface="+mj-lt"/>
              <a:buAutoNum type="arabicPeriod" startAt="8"/>
            </a:pPr>
            <a:endParaRPr lang="en-US" sz="1400" i="0" dirty="0">
              <a:solidFill>
                <a:srgbClr val="000000"/>
              </a:solidFill>
              <a:effectLst/>
            </a:endParaRPr>
          </a:p>
          <a:p>
            <a:pPr marL="342900" indent="-342900" algn="l">
              <a:buFont typeface="+mj-lt"/>
              <a:buAutoNum type="arabicPeriod" startAt="8"/>
            </a:pPr>
            <a:r>
              <a:rPr lang="en-US" sz="1400" i="0" dirty="0">
                <a:solidFill>
                  <a:srgbClr val="000000"/>
                </a:solidFill>
                <a:effectLst/>
              </a:rPr>
              <a:t>Tactical Approach</a:t>
            </a:r>
          </a:p>
          <a:p>
            <a:pPr marL="800044" lvl="1" indent="-342900">
              <a:buFont typeface="Wingdings" panose="05000000000000000000" pitchFamily="2" charset="2"/>
              <a:buChar char="§"/>
            </a:pPr>
            <a:r>
              <a:rPr lang="en-US" sz="1400" i="0" dirty="0">
                <a:solidFill>
                  <a:srgbClr val="000000"/>
                </a:solidFill>
                <a:effectLst/>
              </a:rPr>
              <a:t>Less preferred old cars should be announced with great deals and clear the stock. In that way we can save money, renting space for storage</a:t>
            </a:r>
          </a:p>
          <a:p>
            <a:pPr marL="800044" lvl="1" indent="-342900">
              <a:buFont typeface="Wingdings" panose="05000000000000000000" pitchFamily="2" charset="2"/>
              <a:buChar char="§"/>
            </a:pPr>
            <a:r>
              <a:rPr lang="en-US" sz="1400" i="0" dirty="0">
                <a:solidFill>
                  <a:srgbClr val="000000"/>
                </a:solidFill>
                <a:effectLst/>
              </a:rPr>
              <a:t>Procure more demanded cars like Mercedes-Benz, BMW, Volkswagen, Toyota, Nissan, Ford, Audi.. etc.</a:t>
            </a:r>
          </a:p>
          <a:p>
            <a:pPr marL="800044" lvl="1" indent="-342900">
              <a:buFont typeface="+mj-lt"/>
              <a:buAutoNum type="arabicPeriod" startAt="8"/>
            </a:pPr>
            <a:endParaRPr lang="en-US" sz="1400" i="0" dirty="0">
              <a:solidFill>
                <a:srgbClr val="000000"/>
              </a:solidFill>
              <a:effectLst/>
            </a:endParaRPr>
          </a:p>
          <a:p>
            <a:pPr marL="342900" indent="-342900" algn="l">
              <a:buFont typeface="+mj-lt"/>
              <a:buAutoNum type="arabicPeriod" startAt="8"/>
            </a:pPr>
            <a:r>
              <a:rPr lang="en-US" sz="1400" i="0" dirty="0">
                <a:solidFill>
                  <a:srgbClr val="000000"/>
                </a:solidFill>
                <a:effectLst/>
              </a:rPr>
              <a:t>Strategic Approach</a:t>
            </a:r>
          </a:p>
          <a:p>
            <a:pPr marL="800044" lvl="1" indent="-342900">
              <a:buFont typeface="Wingdings" panose="05000000000000000000" pitchFamily="2" charset="2"/>
              <a:buChar char="§"/>
            </a:pPr>
            <a:r>
              <a:rPr lang="en-US" sz="1400" i="0" dirty="0">
                <a:solidFill>
                  <a:srgbClr val="000000"/>
                </a:solidFill>
                <a:effectLst/>
              </a:rPr>
              <a:t>Economy cars are ideally most selling. And most recent economy car are gas engines which are not preferred by customers. So procure more Economy price range cars which is of Petrol or Diesel engine types</a:t>
            </a:r>
          </a:p>
          <a:p>
            <a:pPr marL="228600" indent="-228600" algn="l">
              <a:buFont typeface="+mj-lt"/>
              <a:buAutoNum type="arabicPeriod" startAt="8"/>
            </a:pPr>
            <a:endParaRPr lang="en-US" sz="1400" i="0" dirty="0">
              <a:solidFill>
                <a:srgbClr val="000000"/>
              </a:solidFill>
              <a:effectLst/>
            </a:endParaRPr>
          </a:p>
          <a:p>
            <a:pPr marL="742950" lvl="1" indent="-285750" algn="l">
              <a:buFont typeface="+mj-lt"/>
              <a:buAutoNum type="alphaLcPeriod"/>
            </a:pPr>
            <a:endParaRPr lang="en-US" sz="900" i="0" dirty="0">
              <a:solidFill>
                <a:srgbClr val="000000"/>
              </a:solidFill>
              <a:effectLst/>
            </a:endParaRPr>
          </a:p>
        </p:txBody>
      </p:sp>
    </p:spTree>
    <p:extLst>
      <p:ext uri="{BB962C8B-B14F-4D97-AF65-F5344CB8AC3E}">
        <p14:creationId xmlns:p14="http://schemas.microsoft.com/office/powerpoint/2010/main" val="1678607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38" y="298764"/>
            <a:ext cx="10063353" cy="385153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A640D2F-22BB-4E79-966F-010DA3DBA461}"/>
              </a:ext>
            </a:extLst>
          </p:cNvPr>
          <p:cNvGrpSpPr/>
          <p:nvPr/>
        </p:nvGrpSpPr>
        <p:grpSpPr>
          <a:xfrm>
            <a:off x="2108800" y="5251134"/>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21020B13-0B93-42B5-8E1E-CFC3CD741507}"/>
              </a:ext>
            </a:extLst>
          </p:cNvPr>
          <p:cNvSpPr txBox="1"/>
          <p:nvPr/>
        </p:nvSpPr>
        <p:spPr>
          <a:xfrm>
            <a:off x="3884369" y="4150304"/>
            <a:ext cx="4278556" cy="1323439"/>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sz="8000" i="1" dirty="0">
                <a:solidFill>
                  <a:srgbClr val="00B050"/>
                </a:solidFill>
                <a:latin typeface="Brush Script MT" panose="03060802040406070304" pitchFamily="66" charset="0"/>
              </a:rPr>
              <a:t>Thank you </a:t>
            </a:r>
          </a:p>
        </p:txBody>
      </p:sp>
    </p:spTree>
    <p:extLst>
      <p:ext uri="{BB962C8B-B14F-4D97-AF65-F5344CB8AC3E}">
        <p14:creationId xmlns:p14="http://schemas.microsoft.com/office/powerpoint/2010/main" val="1321000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Overview</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2486025" y="1621726"/>
            <a:ext cx="8420100" cy="328404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400" dirty="0"/>
              <a:t>The Global Used Car Market size was estimated at USD 1332.3 billion in 2019 and is expected to reach 1402.00 billion in 2020.</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Used car market is expected to grow @ a CAGR of 5.5% from 2020 to 2027 to reach USD 2150.60 billion by 2027</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Asia Pacific dominated the used car market with a share of 35.6% in 2019, in terms of shipment.</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Few Key players in the used car market includes Aliaba Group Holding Ltd., AutoNation Inc., eBay Inc., Maruti Suzuki India Ltd., Pendragon PLC &amp; TrueCar Inc.,</a:t>
            </a: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1984402" y="4943476"/>
            <a:ext cx="9080195" cy="1229664"/>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a:extLst>
              <a:ext uri="{FF2B5EF4-FFF2-40B4-BE49-F238E27FC236}">
                <a16:creationId xmlns:a16="http://schemas.microsoft.com/office/drawing/2014/main" id="{D2F55063-89EE-461A-A7AF-3B0AF029A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657514"/>
            <a:ext cx="2476500" cy="3791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088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fontScale="25000" lnSpcReduction="20000"/>
          </a:bodyPr>
          <a:lstStyle/>
          <a:p>
            <a:pPr algn="l"/>
            <a:endParaRPr lang="en-US" sz="4400" dirty="0">
              <a:solidFill>
                <a:schemeClr val="bg1">
                  <a:lumMod val="95000"/>
                </a:schemeClr>
              </a:solidFill>
            </a:endParaRPr>
          </a:p>
          <a:p>
            <a:pPr algn="l"/>
            <a:r>
              <a:rPr lang="en-US" sz="17600" dirty="0">
                <a:solidFill>
                  <a:schemeClr val="bg1">
                    <a:lumMod val="95000"/>
                  </a:schemeClr>
                </a:solidFill>
              </a:rPr>
              <a:t>Problem Statement</a:t>
            </a:r>
          </a:p>
          <a:p>
            <a:pPr algn="l"/>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2519725" y="1123133"/>
            <a:ext cx="7842269" cy="425353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400" dirty="0"/>
              <a:t>In the past few years, prices of new cars have skyrocketed, due to which most people are incapable of buying a new one.</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Customers buying a new car always looks for value for money.</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Due to the increased price of new cars, used car sales are on a global increase (Pal, Arora and Palakurthy, 2018).</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There is a need for a used car price prediction system to effectively determine the worthiness of the car using a variety of features.</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The company has earned its name because of sincerity in work and quality of services. </a:t>
            </a:r>
            <a:r>
              <a:rPr lang="en-US" sz="1400" dirty="0">
                <a:solidFill>
                  <a:srgbClr val="C00000"/>
                </a:solidFill>
              </a:rPr>
              <a:t>But for past few months their </a:t>
            </a:r>
            <a:r>
              <a:rPr lang="en-US" sz="1400" b="1" i="1" u="sng" dirty="0">
                <a:solidFill>
                  <a:srgbClr val="C00000"/>
                </a:solidFill>
              </a:rPr>
              <a:t>sales is down </a:t>
            </a:r>
            <a:r>
              <a:rPr lang="en-US" sz="1400" dirty="0">
                <a:solidFill>
                  <a:srgbClr val="C00000"/>
                </a:solidFill>
              </a:rPr>
              <a:t>for some reason and they are unable to figure it out</a:t>
            </a:r>
            <a:r>
              <a:rPr lang="en-US" sz="1400" dirty="0"/>
              <a:t>.</a:t>
            </a: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2017593" y="5279740"/>
            <a:ext cx="9080195" cy="109829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2381E1E7-23DC-4DAF-8AFE-63CB97A0A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16809"/>
            <a:ext cx="2476500" cy="425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812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Data Analysis</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2533650" y="1228282"/>
            <a:ext cx="9002613" cy="199137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400" dirty="0"/>
              <a:t>We have observed engV(434) and drive(511) is missing/null values from the provided dataset. The missing or null values can’t be  replace with any default value but it can be replaced with calculated values</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For series of numerical values – mean, for numerical values with outliers – mode</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 Data Pre profiling provides a high level report of the data before it is processed further</a:t>
            </a: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2017593" y="5279740"/>
            <a:ext cx="9080195" cy="109829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47903"/>
            <a:ext cx="2400300" cy="415277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C142D1D-0B6C-4E49-93C1-E65531C30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310" y="3322110"/>
            <a:ext cx="7801065" cy="201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02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Data Analysis 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2638425" y="1249343"/>
            <a:ext cx="8926413" cy="1560492"/>
          </a:xfrm>
          <a:prstGeom prst="rect">
            <a:avLst/>
          </a:prstGeom>
          <a:noFill/>
        </p:spPr>
        <p:txBody>
          <a:bodyPr wrap="square">
            <a:spAutoFit/>
          </a:bodyPr>
          <a:lstStyle/>
          <a:p>
            <a:pPr algn="l"/>
            <a:r>
              <a:rPr lang="en-US" sz="1400" b="0" i="0" dirty="0">
                <a:solidFill>
                  <a:srgbClr val="000000"/>
                </a:solidFill>
                <a:effectLst/>
                <a:latin typeface="Helvetica Neue"/>
              </a:rPr>
              <a:t> To modify unstructured data to structed data we have verified and manipulated the integrity of the data by:</a:t>
            </a:r>
          </a:p>
          <a:p>
            <a:pPr marL="742894" lvl="1" indent="-285750">
              <a:lnSpc>
                <a:spcPct val="150000"/>
              </a:lnSpc>
              <a:buFont typeface="Wingdings" panose="05000000000000000000" pitchFamily="2" charset="2"/>
              <a:buChar char="v"/>
            </a:pPr>
            <a:r>
              <a:rPr lang="en-US" sz="1400" b="0" i="0" dirty="0">
                <a:solidFill>
                  <a:srgbClr val="000000"/>
                </a:solidFill>
                <a:effectLst/>
                <a:latin typeface="Helvetica Neue"/>
              </a:rPr>
              <a:t>Handling missing data, redundant data, inconsistent data, outliers &amp; typos</a:t>
            </a:r>
          </a:p>
          <a:p>
            <a:pPr marL="285750" indent="-285750">
              <a:lnSpc>
                <a:spcPct val="150000"/>
              </a:lnSpc>
              <a:buFont typeface="Wingdings" panose="05000000000000000000" pitchFamily="2" charset="2"/>
              <a:buChar char="Ø"/>
            </a:pPr>
            <a:endParaRPr lang="en-US" sz="1400" dirty="0"/>
          </a:p>
          <a:p>
            <a:pPr marL="285750" indent="-285750">
              <a:lnSpc>
                <a:spcPct val="150000"/>
              </a:lnSpc>
              <a:buFont typeface="Wingdings" panose="05000000000000000000" pitchFamily="2" charset="2"/>
              <a:buChar char="Ø"/>
            </a:pPr>
            <a:r>
              <a:rPr lang="en-US" sz="1400" dirty="0"/>
              <a:t>Data processed by performing data cleansing, eliminated missing values and redundant data. Post profiling report is as shown below.</a:t>
            </a: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1905820" y="5294279"/>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47903"/>
            <a:ext cx="2476500" cy="410514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15FC4D6-E729-4B21-B4DC-892009CB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9572" y="2824155"/>
            <a:ext cx="7496823" cy="261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8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Data Exploration</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2638425" y="1249343"/>
            <a:ext cx="8926413" cy="307777"/>
          </a:xfrm>
          <a:prstGeom prst="rect">
            <a:avLst/>
          </a:prstGeom>
          <a:noFill/>
        </p:spPr>
        <p:txBody>
          <a:bodyPr wrap="square">
            <a:spAutoFit/>
          </a:bodyPr>
          <a:lstStyle/>
          <a:p>
            <a:pPr algn="l"/>
            <a:r>
              <a:rPr lang="en-US" sz="1400" b="0" i="0" dirty="0">
                <a:solidFill>
                  <a:srgbClr val="000000"/>
                </a:solidFill>
                <a:effectLst/>
                <a:latin typeface="Helvetica Neue"/>
              </a:rPr>
              <a:t> </a:t>
            </a:r>
            <a:endParaRPr lang="en-US" sz="1400" dirty="0"/>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1905820" y="5294279"/>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47903"/>
            <a:ext cx="2476500" cy="410514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AF4ED643-4588-4D5B-99FF-FD898C1D4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425" y="1155094"/>
            <a:ext cx="7839075" cy="415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00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4981575" y="1164549"/>
            <a:ext cx="4058489" cy="307777"/>
          </a:xfrm>
          <a:prstGeom prst="rect">
            <a:avLst/>
          </a:prstGeom>
          <a:noFill/>
        </p:spPr>
        <p:txBody>
          <a:bodyPr wrap="square">
            <a:spAutoFit/>
          </a:bodyPr>
          <a:lstStyle/>
          <a:p>
            <a:pPr algn="l"/>
            <a:r>
              <a:rPr lang="en-US" sz="1400" dirty="0">
                <a:solidFill>
                  <a:srgbClr val="000000"/>
                </a:solidFill>
                <a:latin typeface="Helvetica Neue"/>
              </a:rPr>
              <a:t>S</a:t>
            </a:r>
            <a:r>
              <a:rPr lang="en-US" sz="1400" i="0" dirty="0">
                <a:solidFill>
                  <a:srgbClr val="000000"/>
                </a:solidFill>
                <a:effectLst/>
                <a:latin typeface="Helvetica Neue"/>
              </a:rPr>
              <a:t>ales trend for top selling car manufacturers</a:t>
            </a: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1905820" y="5294279"/>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1247903"/>
            <a:ext cx="1858195" cy="4046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6CAAB2-6DF9-420A-A9C0-EC90BFFB1949}"/>
              </a:ext>
            </a:extLst>
          </p:cNvPr>
          <p:cNvPicPr>
            <a:picLocks noChangeAspect="1"/>
          </p:cNvPicPr>
          <p:nvPr/>
        </p:nvPicPr>
        <p:blipFill>
          <a:blip r:embed="rId5"/>
          <a:stretch>
            <a:fillRect/>
          </a:stretch>
        </p:blipFill>
        <p:spPr>
          <a:xfrm>
            <a:off x="2028824" y="1438422"/>
            <a:ext cx="4566351" cy="2296535"/>
          </a:xfrm>
          <a:prstGeom prst="rect">
            <a:avLst/>
          </a:prstGeom>
        </p:spPr>
      </p:pic>
      <p:pic>
        <p:nvPicPr>
          <p:cNvPr id="9218" name="Picture 2">
            <a:extLst>
              <a:ext uri="{FF2B5EF4-FFF2-40B4-BE49-F238E27FC236}">
                <a16:creationId xmlns:a16="http://schemas.microsoft.com/office/drawing/2014/main" id="{D76B31DC-FB9D-4DF7-9C4B-371AF7CD23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3213" y="1503939"/>
            <a:ext cx="5231612" cy="229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11A55A99-18C0-4785-80A4-04285B7EBF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1515" y="3800475"/>
            <a:ext cx="5917504" cy="167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44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203832"/>
            <a:ext cx="10596724" cy="724247"/>
          </a:xfrm>
          <a:solidFill>
            <a:srgbClr val="0070C0"/>
          </a:solidFill>
        </p:spPr>
        <p:txBody>
          <a:bodyPr>
            <a:normAutofit/>
          </a:bodyPr>
          <a:lstStyle/>
          <a:p>
            <a:pPr algn="l"/>
            <a:r>
              <a:rPr lang="en-US" sz="4400" dirty="0">
                <a:solidFill>
                  <a:schemeClr val="bg1">
                    <a:lumMod val="95000"/>
                  </a:schemeClr>
                </a:solidFill>
              </a:rPr>
              <a:t>Contd…</a:t>
            </a:r>
            <a:endParaRPr lang="en-US" sz="4800" dirty="0">
              <a:solidFill>
                <a:schemeClr val="bg1">
                  <a:lumMod val="95000"/>
                </a:schemeClr>
              </a:solidFill>
            </a:endParaRP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46432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623398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623398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623398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623398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623398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634939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50" name="TextBox 49">
            <a:extLst>
              <a:ext uri="{FF2B5EF4-FFF2-40B4-BE49-F238E27FC236}">
                <a16:creationId xmlns:a16="http://schemas.microsoft.com/office/drawing/2014/main" id="{47FB9A87-1CD9-4F68-A3C9-B3F2A9AD1A9F}"/>
              </a:ext>
            </a:extLst>
          </p:cNvPr>
          <p:cNvSpPr txBox="1"/>
          <p:nvPr/>
        </p:nvSpPr>
        <p:spPr>
          <a:xfrm>
            <a:off x="4276304" y="965481"/>
            <a:ext cx="4058489" cy="307777"/>
          </a:xfrm>
          <a:prstGeom prst="rect">
            <a:avLst/>
          </a:prstGeom>
          <a:noFill/>
        </p:spPr>
        <p:txBody>
          <a:bodyPr wrap="square">
            <a:spAutoFit/>
          </a:bodyPr>
          <a:lstStyle/>
          <a:p>
            <a:pPr algn="l"/>
            <a:r>
              <a:rPr lang="en-US" sz="1400" dirty="0">
                <a:solidFill>
                  <a:srgbClr val="000000"/>
                </a:solidFill>
                <a:latin typeface="Helvetica Neue"/>
              </a:rPr>
              <a:t>C</a:t>
            </a:r>
            <a:r>
              <a:rPr lang="en-US" sz="1400" i="0" dirty="0">
                <a:solidFill>
                  <a:srgbClr val="000000"/>
                </a:solidFill>
                <a:effectLst/>
                <a:latin typeface="Helvetica Neue"/>
              </a:rPr>
              <a:t>ars gained or lost the ground in the market</a:t>
            </a:r>
          </a:p>
        </p:txBody>
      </p:sp>
      <p:grpSp>
        <p:nvGrpSpPr>
          <p:cNvPr id="12" name="Group 11">
            <a:extLst>
              <a:ext uri="{FF2B5EF4-FFF2-40B4-BE49-F238E27FC236}">
                <a16:creationId xmlns:a16="http://schemas.microsoft.com/office/drawing/2014/main" id="{9A640D2F-22BB-4E79-966F-010DA3DBA461}"/>
              </a:ext>
            </a:extLst>
          </p:cNvPr>
          <p:cNvGrpSpPr/>
          <p:nvPr/>
        </p:nvGrpSpPr>
        <p:grpSpPr>
          <a:xfrm>
            <a:off x="1994445" y="5498441"/>
            <a:ext cx="8764163" cy="1155727"/>
            <a:chOff x="1897210" y="5353299"/>
            <a:chExt cx="9080195" cy="1088535"/>
          </a:xfrm>
        </p:grpSpPr>
        <p:grpSp>
          <p:nvGrpSpPr>
            <p:cNvPr id="8" name="Group 7">
              <a:extLst>
                <a:ext uri="{FF2B5EF4-FFF2-40B4-BE49-F238E27FC236}">
                  <a16:creationId xmlns:a16="http://schemas.microsoft.com/office/drawing/2014/main" id="{E1D5B72A-2E68-43E0-A98D-2050579A9637}"/>
                </a:ext>
              </a:extLst>
            </p:cNvPr>
            <p:cNvGrpSpPr/>
            <p:nvPr/>
          </p:nvGrpSpPr>
          <p:grpSpPr>
            <a:xfrm>
              <a:off x="1897210" y="5607858"/>
              <a:ext cx="4970385" cy="833976"/>
              <a:chOff x="1897210" y="5607858"/>
              <a:chExt cx="4970385" cy="833976"/>
            </a:xfrm>
          </p:grpSpPr>
          <p:pic>
            <p:nvPicPr>
              <p:cNvPr id="2050" name="Picture 2" descr="Used Car Review For A 17-Year Old Teenager_No.4 Out Of 5 |">
                <a:extLst>
                  <a:ext uri="{FF2B5EF4-FFF2-40B4-BE49-F238E27FC236}">
                    <a16:creationId xmlns:a16="http://schemas.microsoft.com/office/drawing/2014/main" id="{4CBDE368-AF80-4CA5-9AF7-EB3AC8CB34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6008" y="5607858"/>
                <a:ext cx="1471587" cy="611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Used Car Review For A 17-Year Old Teenager_No.4 Out Of 5 |">
                <a:extLst>
                  <a:ext uri="{FF2B5EF4-FFF2-40B4-BE49-F238E27FC236}">
                    <a16:creationId xmlns:a16="http://schemas.microsoft.com/office/drawing/2014/main" id="{634C183D-DA25-46D7-BA5A-D31DEB8F90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7210" y="5830824"/>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Used Car Review For A 17-Year Old Teenager_No.4 Out Of 5 |">
              <a:extLst>
                <a:ext uri="{FF2B5EF4-FFF2-40B4-BE49-F238E27FC236}">
                  <a16:creationId xmlns:a16="http://schemas.microsoft.com/office/drawing/2014/main" id="{5F1E898A-B37D-46C7-AD23-90E99C8FA2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5818" y="5353299"/>
              <a:ext cx="1471587" cy="61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D49EBF91-A34B-4F5E-A5A7-783252712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1247902"/>
            <a:ext cx="1858195" cy="418051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3678D33E-F5ED-4DEA-A23F-01CE031D8A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4644" y="1410319"/>
            <a:ext cx="4058489" cy="396989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A7B44443-0967-43CB-A397-B6B00A83B0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5548" y="1356518"/>
            <a:ext cx="3340311" cy="2148918"/>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91F55733-7B43-4303-983F-5831AC3A7A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1983" y="3228459"/>
            <a:ext cx="3340311" cy="239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35399"/>
      </p:ext>
    </p:extLst>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8108</TotalTime>
  <Words>1655</Words>
  <Application>Microsoft Office PowerPoint</Application>
  <PresentationFormat>Widescreen</PresentationFormat>
  <Paragraphs>240</Paragraphs>
  <Slides>21</Slides>
  <Notes>14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맑은 고딕</vt:lpstr>
      <vt:lpstr>Arial</vt:lpstr>
      <vt:lpstr>Brush Script MT</vt:lpstr>
      <vt:lpstr>Calibri</vt:lpstr>
      <vt:lpstr>Helvetica Neue</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Ramakrishna Baba</cp:lastModifiedBy>
  <cp:revision>133</cp:revision>
  <dcterms:created xsi:type="dcterms:W3CDTF">2018-04-24T17:14:44Z</dcterms:created>
  <dcterms:modified xsi:type="dcterms:W3CDTF">2021-01-03T12:36:22Z</dcterms:modified>
</cp:coreProperties>
</file>